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57" r:id="rId3"/>
    <p:sldId id="337" r:id="rId4"/>
    <p:sldId id="259" r:id="rId5"/>
    <p:sldId id="260" r:id="rId6"/>
    <p:sldId id="261" r:id="rId7"/>
    <p:sldId id="333" r:id="rId8"/>
    <p:sldId id="334" r:id="rId9"/>
    <p:sldId id="269" r:id="rId10"/>
    <p:sldId id="277" r:id="rId11"/>
    <p:sldId id="287" r:id="rId12"/>
    <p:sldId id="288" r:id="rId13"/>
    <p:sldId id="338" r:id="rId14"/>
    <p:sldId id="285" r:id="rId15"/>
    <p:sldId id="286" r:id="rId16"/>
    <p:sldId id="282" r:id="rId17"/>
    <p:sldId id="283" r:id="rId18"/>
    <p:sldId id="284" r:id="rId19"/>
    <p:sldId id="262" r:id="rId20"/>
    <p:sldId id="273" r:id="rId21"/>
    <p:sldId id="263" r:id="rId22"/>
    <p:sldId id="290" r:id="rId23"/>
    <p:sldId id="347" r:id="rId24"/>
    <p:sldId id="292" r:id="rId25"/>
    <p:sldId id="293" r:id="rId26"/>
    <p:sldId id="336" r:id="rId27"/>
    <p:sldId id="295" r:id="rId28"/>
    <p:sldId id="299" r:id="rId29"/>
    <p:sldId id="341" r:id="rId30"/>
    <p:sldId id="348" r:id="rId31"/>
    <p:sldId id="349" r:id="rId32"/>
    <p:sldId id="350" r:id="rId33"/>
    <p:sldId id="351" r:id="rId34"/>
    <p:sldId id="352" r:id="rId35"/>
    <p:sldId id="355" r:id="rId36"/>
    <p:sldId id="268" r:id="rId37"/>
    <p:sldId id="353" r:id="rId38"/>
    <p:sldId id="356" r:id="rId39"/>
    <p:sldId id="354" r:id="rId40"/>
    <p:sldId id="274" r:id="rId41"/>
    <p:sldId id="346" r:id="rId42"/>
    <p:sldId id="29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4660"/>
  </p:normalViewPr>
  <p:slideViewPr>
    <p:cSldViewPr>
      <p:cViewPr varScale="1">
        <p:scale>
          <a:sx n="63" d="100"/>
          <a:sy n="63" d="100"/>
        </p:scale>
        <p:origin x="796"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Major</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979D-4CED-AD18-DA94700B914A}"/>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79D-4CED-AD18-DA94700B914A}"/>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979D-4CED-AD18-DA94700B914A}"/>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979D-4CED-AD18-DA94700B914A}"/>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93F9-4C66-AD71-D8FB3F477AB6}"/>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93F9-4C66-AD71-D8FB3F477AB6}"/>
              </c:ext>
            </c:extLst>
          </c:dPt>
          <c:dLbls>
            <c:spPr>
              <a:solidFill>
                <a:schemeClr val="bg1">
                  <a:alpha val="0"/>
                </a:schemeClr>
              </a:solid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Computer Science</c:v>
                </c:pt>
                <c:pt idx="1">
                  <c:v>Business Analytics</c:v>
                </c:pt>
                <c:pt idx="2">
                  <c:v>Undeclared / Other</c:v>
                </c:pt>
                <c:pt idx="3">
                  <c:v>Actuarial Science</c:v>
                </c:pt>
                <c:pt idx="4">
                  <c:v>Business Adminstration</c:v>
                </c:pt>
                <c:pt idx="5">
                  <c:v>Mechanical Engineering</c:v>
                </c:pt>
              </c:strCache>
            </c:strRef>
          </c:cat>
          <c:val>
            <c:numRef>
              <c:f>Sheet1!$B$2:$B$7</c:f>
              <c:numCache>
                <c:formatCode>General</c:formatCode>
                <c:ptCount val="6"/>
                <c:pt idx="0">
                  <c:v>6</c:v>
                </c:pt>
                <c:pt idx="1">
                  <c:v>3</c:v>
                </c:pt>
                <c:pt idx="2">
                  <c:v>2</c:v>
                </c:pt>
                <c:pt idx="3">
                  <c:v>1</c:v>
                </c:pt>
                <c:pt idx="4">
                  <c:v>1</c:v>
                </c:pt>
                <c:pt idx="5">
                  <c:v>1</c:v>
                </c:pt>
              </c:numCache>
            </c:numRef>
          </c:val>
          <c:extLst>
            <c:ext xmlns:c16="http://schemas.microsoft.com/office/drawing/2014/chart" uri="{C3380CC4-5D6E-409C-BE32-E72D297353CC}">
              <c16:uniqueId val="{00000000-4760-4B5F-8D7E-3D39B0F7780E}"/>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50%</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Ten assignments</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539A618A-A785-4CBE-834D-15E1AC7FA285}">
      <dgm:prSet phldrT="[Text]"/>
      <dgm:spPr/>
      <dgm:t>
        <a:bodyPr/>
        <a:lstStyle/>
        <a:p>
          <a:r>
            <a:rPr lang="en-US" dirty="0"/>
            <a:t>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Quizzes</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30%</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Two equally weighted midterm exams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15%</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4">
        <dgm:presLayoutVars>
          <dgm:chMax val="1"/>
          <dgm:bulletEnabled val="1"/>
        </dgm:presLayoutVars>
      </dgm:prSet>
      <dgm:spPr/>
    </dgm:pt>
    <dgm:pt modelId="{FA66920B-8472-48DC-9AE9-58BA76ED5B1B}" type="pres">
      <dgm:prSet presAssocID="{9DCB681B-A449-4B0F-BA50-7457DA02F5A9}" presName="descendantText" presStyleLbl="alignAcc1" presStyleIdx="0" presStyleCnt="4">
        <dgm:presLayoutVars>
          <dgm:bulletEnabled val="1"/>
        </dgm:presLayoutVars>
      </dgm:prSet>
      <dgm:spPr/>
    </dgm:pt>
    <dgm:pt modelId="{B9095857-0666-4452-BA35-D2688619F596}" type="pres">
      <dgm:prSet presAssocID="{059ABB7C-98CA-4BB1-8CBB-A0A9CC7E1955}"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1" presStyleCnt="4">
        <dgm:presLayoutVars>
          <dgm:chMax val="1"/>
          <dgm:bulletEnabled val="1"/>
        </dgm:presLayoutVars>
      </dgm:prSet>
      <dgm:spPr/>
    </dgm:pt>
    <dgm:pt modelId="{67DB148C-E805-4DA1-BE2B-620F67ABD829}" type="pres">
      <dgm:prSet presAssocID="{539A618A-A785-4CBE-834D-15E1AC7FA285}" presName="descendantText" presStyleLbl="alignAcc1" presStyleIdx="1" presStyleCnt="4">
        <dgm:presLayoutVars>
          <dgm:bulletEnabled val="1"/>
        </dgm:presLayoutVars>
      </dgm:prSet>
      <dgm:spPr/>
    </dgm:pt>
    <dgm:pt modelId="{F1F9BD5F-FC69-4CEC-8869-2D76DD543E0B}" type="pres">
      <dgm:prSet presAssocID="{BF1555F8-6ABB-472D-A276-963381F660B8}"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2" presStyleCnt="4">
        <dgm:presLayoutVars>
          <dgm:chMax val="1"/>
          <dgm:bulletEnabled val="1"/>
        </dgm:presLayoutVars>
      </dgm:prSet>
      <dgm:spPr/>
    </dgm:pt>
    <dgm:pt modelId="{A3284DF5-C2A4-4426-84F8-E58093051C31}" type="pres">
      <dgm:prSet presAssocID="{ACA58715-8D12-4292-B435-9F1E4398AC26}" presName="descendantText" presStyleLbl="alignAcc1" presStyleIdx="2" presStyleCnt="4">
        <dgm:presLayoutVars>
          <dgm:bulletEnabled val="1"/>
        </dgm:presLayoutVars>
      </dgm:prSet>
      <dgm:spPr/>
    </dgm:pt>
    <dgm:pt modelId="{6C8687AE-1068-4CCC-B816-EC068E7DF847}" type="pres">
      <dgm:prSet presAssocID="{9833F1AB-0D0C-4045-B73F-C06F69021C63}"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3" presStyleCnt="4">
        <dgm:presLayoutVars>
          <dgm:chMax val="1"/>
          <dgm:bulletEnabled val="1"/>
        </dgm:presLayoutVars>
      </dgm:prSet>
      <dgm:spPr/>
    </dgm:pt>
    <dgm:pt modelId="{DF52BF16-E779-43E4-9F6F-5D21EFEE09DE}" type="pres">
      <dgm:prSet presAssocID="{29A1DD6D-8568-44D5-ABCA-FB06CB2BC61C}" presName="descendantText" presStyleLbl="alignAcc1" presStyleIdx="3" presStyleCnt="4">
        <dgm:presLayoutVars>
          <dgm:bulletEnabled val="1"/>
        </dgm:presLayoutVars>
      </dgm:prSet>
      <dgm:spPr/>
    </dgm:pt>
  </dgm:ptLst>
  <dgm:cxnLst>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80AEC224-F9C2-4D82-8BA1-2D6D23681855}" type="presOf" srcId="{E21E4EEB-49D4-459E-A41F-AD578CB2F078}" destId="{FA66920B-8472-48DC-9AE9-58BA76ED5B1B}" srcOrd="0" destOrd="0"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2" destOrd="0" parTransId="{4CC96750-F115-4921-A546-2E76B21D3670}" sibTransId="{9833F1AB-0D0C-4045-B73F-C06F69021C63}"/>
    <dgm:cxn modelId="{AE2BA671-A5FA-4247-B975-64009B627A54}" srcId="{7D65D7C4-3410-4D0F-B36E-554D22197CE6}" destId="{539A618A-A785-4CBE-834D-15E1AC7FA285}" srcOrd="1"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BE3BB7AB-77DF-4B8C-A141-79BDFDF31AA9}" srcId="{539A618A-A785-4CBE-834D-15E1AC7FA285}" destId="{D0E50B15-1CD6-4117-B423-D65A50F38DA7}" srcOrd="0" destOrd="0" parTransId="{4D30B929-63B8-4995-90F8-A3BE494B4A77}" sibTransId="{43A66D05-48BC-4E1C-86F8-997096A12987}"/>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7CCFFED8-1006-491B-81B7-7515844AFCE1}" type="presOf" srcId="{6C8FE3EF-81C4-49AD-A060-D34DDBF4226E}" destId="{DF52BF16-E779-43E4-9F6F-5D21EFEE09DE}" srcOrd="0" destOrd="0" presId="urn:microsoft.com/office/officeart/2005/8/layout/chevron2"/>
    <dgm:cxn modelId="{A8C760F8-FF66-485F-9DBE-9F01FAE07C79}" srcId="{7D65D7C4-3410-4D0F-B36E-554D22197CE6}" destId="{29A1DD6D-8568-44D5-ABCA-FB06CB2BC61C}" srcOrd="3" destOrd="0" parTransId="{41A0DA07-F0A0-4FE2-A89C-EA9BE3F30519}" sibTransId="{0D41B8B3-8476-4DE7-86C2-4AC36B46625A}"/>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8A79E4AD-FE15-4B37-8624-9D29D084A8CF}" type="presParOf" srcId="{5FBAFC0E-7DA1-4306-8A55-11D55F8855FE}" destId="{66B8F29C-7835-4494-9B40-09000E4BD752}" srcOrd="2"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3" destOrd="0" presId="urn:microsoft.com/office/officeart/2005/8/layout/chevron2"/>
    <dgm:cxn modelId="{4ED80930-D15F-4E90-B05D-0CD31EF74FB2}" type="presParOf" srcId="{5FBAFC0E-7DA1-4306-8A55-11D55F8855FE}" destId="{0E41612E-D025-4971-A820-AE0DF88A2793}" srcOrd="4"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5" destOrd="0" presId="urn:microsoft.com/office/officeart/2005/8/layout/chevron2"/>
    <dgm:cxn modelId="{A6C04533-FB10-4836-A697-D44AC1012777}" type="presParOf" srcId="{5FBAFC0E-7DA1-4306-8A55-11D55F8855FE}" destId="{9B240B52-51C1-4F19-891E-82C4708D6F65}" srcOrd="6"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203897" y="206896"/>
          <a:ext cx="1359315" cy="951520"/>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50%</a:t>
          </a:r>
        </a:p>
      </dsp:txBody>
      <dsp:txXfrm rot="-5400000">
        <a:off x="1" y="478758"/>
        <a:ext cx="951520" cy="407795"/>
      </dsp:txXfrm>
    </dsp:sp>
    <dsp:sp modelId="{FA66920B-8472-48DC-9AE9-58BA76ED5B1B}">
      <dsp:nvSpPr>
        <dsp:cNvPr id="0" name=""/>
        <dsp:cNvSpPr/>
      </dsp:nvSpPr>
      <dsp:spPr>
        <a:xfrm rot="5400000">
          <a:off x="5558482" y="-4603962"/>
          <a:ext cx="883554" cy="10097479"/>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Ten assignments</a:t>
          </a:r>
        </a:p>
      </dsp:txBody>
      <dsp:txXfrm rot="-5400000">
        <a:off x="951520" y="46132"/>
        <a:ext cx="10054347" cy="797290"/>
      </dsp:txXfrm>
    </dsp:sp>
    <dsp:sp modelId="{87C122AB-0EA2-40B6-A83C-BF4CF7F7781B}">
      <dsp:nvSpPr>
        <dsp:cNvPr id="0" name=""/>
        <dsp:cNvSpPr/>
      </dsp:nvSpPr>
      <dsp:spPr>
        <a:xfrm rot="5400000">
          <a:off x="-203897" y="1420783"/>
          <a:ext cx="1359315" cy="951520"/>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5%</a:t>
          </a:r>
        </a:p>
      </dsp:txBody>
      <dsp:txXfrm rot="-5400000">
        <a:off x="1" y="1692645"/>
        <a:ext cx="951520" cy="407795"/>
      </dsp:txXfrm>
    </dsp:sp>
    <dsp:sp modelId="{67DB148C-E805-4DA1-BE2B-620F67ABD829}">
      <dsp:nvSpPr>
        <dsp:cNvPr id="0" name=""/>
        <dsp:cNvSpPr/>
      </dsp:nvSpPr>
      <dsp:spPr>
        <a:xfrm rot="5400000">
          <a:off x="5558482" y="-3390076"/>
          <a:ext cx="883554" cy="10097479"/>
        </a:xfrm>
        <a:prstGeom prst="round2Same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Quizzes</a:t>
          </a:r>
        </a:p>
      </dsp:txBody>
      <dsp:txXfrm rot="-5400000">
        <a:off x="951520" y="1260018"/>
        <a:ext cx="10054347" cy="797290"/>
      </dsp:txXfrm>
    </dsp:sp>
    <dsp:sp modelId="{58E74281-39E3-4C9C-BF5D-A553E10C4AEC}">
      <dsp:nvSpPr>
        <dsp:cNvPr id="0" name=""/>
        <dsp:cNvSpPr/>
      </dsp:nvSpPr>
      <dsp:spPr>
        <a:xfrm rot="5400000">
          <a:off x="-203897" y="2634669"/>
          <a:ext cx="1359315" cy="951520"/>
        </a:xfrm>
        <a:prstGeom prst="chevr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30%</a:t>
          </a:r>
        </a:p>
      </dsp:txBody>
      <dsp:txXfrm rot="-5400000">
        <a:off x="1" y="2906531"/>
        <a:ext cx="951520" cy="407795"/>
      </dsp:txXfrm>
    </dsp:sp>
    <dsp:sp modelId="{A3284DF5-C2A4-4426-84F8-E58093051C31}">
      <dsp:nvSpPr>
        <dsp:cNvPr id="0" name=""/>
        <dsp:cNvSpPr/>
      </dsp:nvSpPr>
      <dsp:spPr>
        <a:xfrm rot="5400000">
          <a:off x="5558482" y="-2176189"/>
          <a:ext cx="883554" cy="10097479"/>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Two equally weighted midterm exams</a:t>
          </a:r>
        </a:p>
      </dsp:txBody>
      <dsp:txXfrm rot="-5400000">
        <a:off x="951520" y="2473905"/>
        <a:ext cx="10054347" cy="797290"/>
      </dsp:txXfrm>
    </dsp:sp>
    <dsp:sp modelId="{DA4376E4-83D8-470B-80C1-56C62DB1AE10}">
      <dsp:nvSpPr>
        <dsp:cNvPr id="0" name=""/>
        <dsp:cNvSpPr/>
      </dsp:nvSpPr>
      <dsp:spPr>
        <a:xfrm rot="5400000">
          <a:off x="-203897" y="3848556"/>
          <a:ext cx="1359315" cy="951520"/>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15%</a:t>
          </a:r>
        </a:p>
      </dsp:txBody>
      <dsp:txXfrm rot="-5400000">
        <a:off x="1" y="4120418"/>
        <a:ext cx="951520" cy="407795"/>
      </dsp:txXfrm>
    </dsp:sp>
    <dsp:sp modelId="{DF52BF16-E779-43E4-9F6F-5D21EFEE09DE}">
      <dsp:nvSpPr>
        <dsp:cNvPr id="0" name=""/>
        <dsp:cNvSpPr/>
      </dsp:nvSpPr>
      <dsp:spPr>
        <a:xfrm rot="5400000">
          <a:off x="5558482" y="-962303"/>
          <a:ext cx="883554" cy="10097479"/>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34264" tIns="29845" rIns="29845" bIns="29845" numCol="1" spcCol="1270" anchor="ctr" anchorCtr="0">
          <a:noAutofit/>
        </a:bodyPr>
        <a:lstStyle/>
        <a:p>
          <a:pPr marL="285750" lvl="1" indent="-285750" algn="l" defTabSz="2089150">
            <a:lnSpc>
              <a:spcPct val="90000"/>
            </a:lnSpc>
            <a:spcBef>
              <a:spcPct val="0"/>
            </a:spcBef>
            <a:spcAft>
              <a:spcPct val="15000"/>
            </a:spcAft>
            <a:buChar char="•"/>
          </a:pPr>
          <a:r>
            <a:rPr lang="en-US" sz="4700" kern="1200" dirty="0"/>
            <a:t>Final exam</a:t>
          </a:r>
        </a:p>
      </dsp:txBody>
      <dsp:txXfrm rot="-5400000">
        <a:off x="951520" y="3687791"/>
        <a:ext cx="10054347" cy="7972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8/21/2023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333385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414674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993100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8/21/2023</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8/21/2023</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8/21/2023</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faculty.otterbein.edu/wittman1/comp180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tterbein.blackboard.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culty.otterbein.edu/wittman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python.org/downloa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1800</a:t>
            </a:r>
          </a:p>
        </p:txBody>
      </p:sp>
      <p:sp>
        <p:nvSpPr>
          <p:cNvPr id="3" name="Subtitle 2"/>
          <p:cNvSpPr>
            <a:spLocks noGrp="1"/>
          </p:cNvSpPr>
          <p:nvPr>
            <p:ph type="subTitle" idx="1"/>
          </p:nvPr>
        </p:nvSpPr>
        <p:spPr/>
        <p:txBody>
          <a:bodyPr/>
          <a:lstStyle/>
          <a:p>
            <a:r>
              <a:rPr lang="en-US" dirty="0"/>
              <a:t>Computing in Python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r>
              <a:rPr lang="en-US" dirty="0"/>
              <a:t>For more information, visit the webpage: </a:t>
            </a:r>
            <a:r>
              <a:rPr lang="en-US" sz="2600" dirty="0">
                <a:latin typeface="Courier New" pitchFamily="49" charset="0"/>
                <a:cs typeface="Courier New" pitchFamily="49" charset="0"/>
                <a:hlinkClick r:id="rId2"/>
              </a:rPr>
              <a:t>http://faculty.otterbein.edu/wittman1/comp1800</a:t>
            </a:r>
            <a:endParaRPr lang="en-US" sz="2600" dirty="0">
              <a:latin typeface="Courier New" pitchFamily="49" charset="0"/>
              <a:cs typeface="Courier New" pitchFamily="49" charset="0"/>
            </a:endParaRPr>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assignments and exams</a:t>
            </a:r>
          </a:p>
          <a:p>
            <a:pPr lvl="1"/>
            <a:r>
              <a:rPr lang="en-US" dirty="0"/>
              <a:t>Syllabus</a:t>
            </a:r>
          </a:p>
          <a:p>
            <a:pPr lvl="1"/>
            <a:r>
              <a:rPr lang="en-US" dirty="0"/>
              <a:t>Detailed policies and guidelines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Assignments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Ten assignments</a:t>
            </a:r>
          </a:p>
        </p:txBody>
      </p:sp>
      <p:sp>
        <p:nvSpPr>
          <p:cNvPr id="5" name="Content Placeholder 4"/>
          <p:cNvSpPr>
            <a:spLocks noGrp="1"/>
          </p:cNvSpPr>
          <p:nvPr>
            <p:ph idx="1"/>
          </p:nvPr>
        </p:nvSpPr>
        <p:spPr/>
        <p:txBody>
          <a:bodyPr>
            <a:normAutofit/>
          </a:bodyPr>
          <a:lstStyle/>
          <a:p>
            <a:r>
              <a:rPr lang="en-US" dirty="0"/>
              <a:t>50% of your grade will be ten assignments, programmed in Python</a:t>
            </a:r>
          </a:p>
          <a:p>
            <a:r>
              <a:rPr lang="en-US" dirty="0"/>
              <a:t>Each assignment is individual</a:t>
            </a:r>
          </a:p>
          <a:p>
            <a:r>
              <a:rPr lang="en-US" dirty="0"/>
              <a:t>Assignments are due every one to two weeks, depending on difficulty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assignments</a:t>
            </a:r>
          </a:p>
        </p:txBody>
      </p:sp>
      <p:sp>
        <p:nvSpPr>
          <p:cNvPr id="3" name="Content Placeholder 2"/>
          <p:cNvSpPr>
            <a:spLocks noGrp="1"/>
          </p:cNvSpPr>
          <p:nvPr>
            <p:ph idx="1"/>
          </p:nvPr>
        </p:nvSpPr>
        <p:spPr/>
        <p:txBody>
          <a:bodyPr>
            <a:normAutofit/>
          </a:bodyPr>
          <a:lstStyle/>
          <a:p>
            <a:r>
              <a:rPr lang="en-US" dirty="0"/>
              <a:t>Assignments must be turned in by uploading them to </a:t>
            </a:r>
            <a:r>
              <a:rPr lang="en-US" dirty="0">
                <a:hlinkClick r:id="rId2"/>
              </a:rPr>
              <a:t>Blackboard</a:t>
            </a:r>
            <a:r>
              <a:rPr lang="en-US" dirty="0"/>
              <a:t> </a:t>
            </a:r>
            <a:r>
              <a:rPr lang="en-US" b="1" dirty="0"/>
              <a:t>before</a:t>
            </a:r>
            <a:r>
              <a:rPr lang="en-US" dirty="0"/>
              <a:t> the deadline</a:t>
            </a:r>
          </a:p>
          <a:p>
            <a:r>
              <a:rPr lang="en-US" dirty="0"/>
              <a:t>Late assignments will not be accepted</a:t>
            </a:r>
          </a:p>
          <a:p>
            <a:pPr lvl="1"/>
            <a:r>
              <a:rPr lang="en-US" dirty="0"/>
              <a:t>Exception:  Each student will have 3 grace days</a:t>
            </a:r>
          </a:p>
          <a:p>
            <a:pPr lvl="1"/>
            <a:r>
              <a:rPr lang="en-US" dirty="0"/>
              <a:t>You can use the grace days together or separately as extensions for your assignments</a:t>
            </a:r>
          </a:p>
          <a:p>
            <a:pPr lvl="1"/>
            <a:r>
              <a:rPr lang="en-US" dirty="0"/>
              <a:t>You must inform me </a:t>
            </a:r>
            <a:r>
              <a:rPr lang="en-US" b="1" dirty="0"/>
              <a:t>before</a:t>
            </a:r>
            <a:r>
              <a:rPr lang="en-US" dirty="0"/>
              <a:t> the deadline that you are going to use grace days</a:t>
            </a:r>
          </a:p>
        </p:txBody>
      </p:sp>
    </p:spTree>
    <p:extLst>
      <p:ext uri="{BB962C8B-B14F-4D97-AF65-F5344CB8AC3E}">
        <p14:creationId xmlns:p14="http://schemas.microsoft.com/office/powerpoint/2010/main" val="332002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Quizzes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Pop Quizzes</a:t>
            </a:r>
          </a:p>
        </p:txBody>
      </p:sp>
      <p:sp>
        <p:nvSpPr>
          <p:cNvPr id="5" name="Content Placeholder 4"/>
          <p:cNvSpPr>
            <a:spLocks noGrp="1"/>
          </p:cNvSpPr>
          <p:nvPr>
            <p:ph idx="1"/>
          </p:nvPr>
        </p:nvSpPr>
        <p:spPr/>
        <p:txBody>
          <a:bodyPr>
            <a:normAutofit/>
          </a:bodyPr>
          <a:lstStyle/>
          <a:p>
            <a:r>
              <a:rPr lang="en-US" dirty="0"/>
              <a:t>5% of your grade will be pop quizzes</a:t>
            </a:r>
          </a:p>
          <a:p>
            <a:r>
              <a:rPr lang="en-US" dirty="0"/>
              <a:t>These quizzes will be based on material covered in the previous one or two lectures</a:t>
            </a:r>
          </a:p>
          <a:p>
            <a:r>
              <a:rPr lang="en-US" dirty="0"/>
              <a:t>They will be graded leniently</a:t>
            </a:r>
          </a:p>
          <a:p>
            <a:r>
              <a:rPr lang="en-US" dirty="0"/>
              <a:t>They are useful for these reasons:</a:t>
            </a:r>
          </a:p>
          <a:p>
            <a:pPr marL="969264" lvl="1" indent="-514350">
              <a:buFont typeface="+mj-lt"/>
              <a:buAutoNum type="arabicPeriod"/>
            </a:pPr>
            <a:r>
              <a:rPr lang="en-US" dirty="0"/>
              <a:t>Informing me of your understanding</a:t>
            </a:r>
          </a:p>
          <a:p>
            <a:pPr marL="969264" lvl="1" indent="-514350">
              <a:buFont typeface="+mj-lt"/>
              <a:buAutoNum type="arabicPeriod"/>
            </a:pPr>
            <a:r>
              <a:rPr lang="en-US" dirty="0"/>
              <a:t>Feedback to you about your understanding</a:t>
            </a:r>
          </a:p>
          <a:p>
            <a:pPr marL="969264" lvl="1" indent="-514350">
              <a:buFont typeface="+mj-lt"/>
              <a:buAutoNum type="arabicPeriod"/>
            </a:pPr>
            <a:r>
              <a:rPr lang="en-US" dirty="0"/>
              <a:t>Easy points for you</a:t>
            </a:r>
          </a:p>
          <a:p>
            <a:pPr marL="969264" lvl="1" indent="-514350">
              <a:buFont typeface="+mj-lt"/>
              <a:buAutoNum type="arabicPeriod"/>
            </a:pPr>
            <a:r>
              <a:rPr lang="en-US" dirty="0"/>
              <a:t>Attendance</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Exams</a:t>
            </a:r>
          </a:p>
        </p:txBody>
      </p:sp>
      <p:sp>
        <p:nvSpPr>
          <p:cNvPr id="5" name="Content Placeholder 4"/>
          <p:cNvSpPr>
            <a:spLocks noGrp="1"/>
          </p:cNvSpPr>
          <p:nvPr>
            <p:ph idx="1"/>
          </p:nvPr>
        </p:nvSpPr>
        <p:spPr/>
        <p:txBody>
          <a:bodyPr>
            <a:normAutofit/>
          </a:bodyPr>
          <a:lstStyle/>
          <a:p>
            <a:r>
              <a:rPr lang="en-US" dirty="0"/>
              <a:t>There will be two equally weighted exams totaling 30% of your final grade</a:t>
            </a:r>
          </a:p>
          <a:p>
            <a:pPr lvl="1"/>
            <a:r>
              <a:rPr lang="en-US" b="1" dirty="0"/>
              <a:t>Exam 1:</a:t>
            </a:r>
            <a:r>
              <a:rPr lang="en-US" dirty="0"/>
              <a:t>		09/25/2023</a:t>
            </a:r>
          </a:p>
          <a:p>
            <a:pPr lvl="1"/>
            <a:r>
              <a:rPr lang="en-US" b="1" dirty="0"/>
              <a:t>Exam 2:	</a:t>
            </a:r>
            <a:r>
              <a:rPr lang="en-US" dirty="0"/>
              <a:t>	10/30/2023</a:t>
            </a:r>
          </a:p>
          <a:p>
            <a:r>
              <a:rPr lang="en-US" dirty="0"/>
              <a:t>The final exam will be worth 15% of your grade</a:t>
            </a:r>
          </a:p>
          <a:p>
            <a:pPr lvl="1"/>
            <a:r>
              <a:rPr lang="en-US" b="1" dirty="0"/>
              <a:t>Final:</a:t>
            </a:r>
            <a:r>
              <a:rPr lang="en-US" dirty="0"/>
              <a:t>			2:45 – 4:45 p.m. 									12/08/2023</a:t>
            </a:r>
          </a:p>
          <a:p>
            <a:r>
              <a:rPr lang="en-US" dirty="0"/>
              <a:t>All exams will be in our normal classroom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format</a:t>
            </a:r>
          </a:p>
        </p:txBody>
      </p:sp>
      <p:sp>
        <p:nvSpPr>
          <p:cNvPr id="3" name="Content Placeholder 2"/>
          <p:cNvSpPr>
            <a:spLocks noGrp="1"/>
          </p:cNvSpPr>
          <p:nvPr>
            <p:ph idx="1"/>
          </p:nvPr>
        </p:nvSpPr>
        <p:spPr/>
        <p:txBody>
          <a:bodyPr/>
          <a:lstStyle/>
          <a:p>
            <a:r>
              <a:rPr lang="en-US" dirty="0"/>
              <a:t>Conceptual portion</a:t>
            </a:r>
          </a:p>
          <a:p>
            <a:pPr lvl="1"/>
            <a:r>
              <a:rPr lang="en-US" dirty="0"/>
              <a:t>Multiple choice and short answer</a:t>
            </a:r>
          </a:p>
          <a:p>
            <a:r>
              <a:rPr lang="en-US" dirty="0"/>
              <a:t>Programming portion</a:t>
            </a:r>
          </a:p>
          <a:p>
            <a:pPr lvl="1"/>
            <a:r>
              <a:rPr lang="en-US" dirty="0"/>
              <a:t>Short programming problems you will write code for</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Wittman</a:t>
            </a:r>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pPr lvl="1"/>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Tentative schedule</a:t>
            </a:r>
          </a:p>
        </p:txBody>
      </p:sp>
      <p:graphicFrame>
        <p:nvGraphicFramePr>
          <p:cNvPr id="7" name="Table 6"/>
          <p:cNvGraphicFramePr>
            <a:graphicFrameLocks noGrp="1"/>
          </p:cNvGraphicFramePr>
          <p:nvPr>
            <p:extLst>
              <p:ext uri="{D42A27DB-BD31-4B8C-83A1-F6EECF244321}">
                <p14:modId xmlns:p14="http://schemas.microsoft.com/office/powerpoint/2010/main" val="3180779715"/>
              </p:ext>
            </p:extLst>
          </p:nvPr>
        </p:nvGraphicFramePr>
        <p:xfrm>
          <a:off x="0" y="1413750"/>
          <a:ext cx="12192000" cy="5444248"/>
        </p:xfrm>
        <a:graphic>
          <a:graphicData uri="http://schemas.openxmlformats.org/drawingml/2006/table">
            <a:tbl>
              <a:tblPr firstRow="1" bandRow="1">
                <a:tableStyleId>{B301B821-A1FF-4177-AEE7-76D212191A09}</a:tableStyleId>
              </a:tblPr>
              <a:tblGrid>
                <a:gridCol w="916681">
                  <a:extLst>
                    <a:ext uri="{9D8B030D-6E8A-4147-A177-3AD203B41FA5}">
                      <a16:colId xmlns:a16="http://schemas.microsoft.com/office/drawing/2014/main" val="20000"/>
                    </a:ext>
                  </a:extLst>
                </a:gridCol>
                <a:gridCol w="1830900">
                  <a:extLst>
                    <a:ext uri="{9D8B030D-6E8A-4147-A177-3AD203B41FA5}">
                      <a16:colId xmlns:a16="http://schemas.microsoft.com/office/drawing/2014/main" val="20001"/>
                    </a:ext>
                  </a:extLst>
                </a:gridCol>
                <a:gridCol w="3570496">
                  <a:extLst>
                    <a:ext uri="{9D8B030D-6E8A-4147-A177-3AD203B41FA5}">
                      <a16:colId xmlns:a16="http://schemas.microsoft.com/office/drawing/2014/main" val="20002"/>
                    </a:ext>
                  </a:extLst>
                </a:gridCol>
                <a:gridCol w="2220765">
                  <a:extLst>
                    <a:ext uri="{9D8B030D-6E8A-4147-A177-3AD203B41FA5}">
                      <a16:colId xmlns:a16="http://schemas.microsoft.com/office/drawing/2014/main" val="20003"/>
                    </a:ext>
                  </a:extLst>
                </a:gridCol>
                <a:gridCol w="3653158">
                  <a:extLst>
                    <a:ext uri="{9D8B030D-6E8A-4147-A177-3AD203B41FA5}">
                      <a16:colId xmlns:a16="http://schemas.microsoft.com/office/drawing/2014/main" val="20004"/>
                    </a:ext>
                  </a:extLst>
                </a:gridCol>
              </a:tblGrid>
              <a:tr h="449443">
                <a:tc>
                  <a:txBody>
                    <a:bodyPr/>
                    <a:lstStyle/>
                    <a:p>
                      <a:pPr marL="0" marR="0" algn="r">
                        <a:lnSpc>
                          <a:spcPct val="115000"/>
                        </a:lnSpc>
                        <a:spcBef>
                          <a:spcPts val="0"/>
                        </a:spcBef>
                        <a:spcAft>
                          <a:spcPts val="0"/>
                        </a:spcAft>
                      </a:pPr>
                      <a:r>
                        <a:rPr lang="en-US" sz="2000" dirty="0">
                          <a:effectLst/>
                        </a:rPr>
                        <a:t>Week</a:t>
                      </a:r>
                      <a:endParaRPr lang="en-US" sz="2000" dirty="0">
                        <a:solidFill>
                          <a:srgbClr val="365F91"/>
                        </a:solidFill>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dirty="0">
                          <a:effectLst/>
                        </a:rPr>
                        <a:t>Starting</a:t>
                      </a:r>
                      <a:endParaRPr lang="en-US" sz="2000" dirty="0">
                        <a:solidFill>
                          <a:srgbClr val="365F91"/>
                        </a:solidFill>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dirty="0">
                          <a:effectLst/>
                        </a:rPr>
                        <a:t>Topics</a:t>
                      </a:r>
                      <a:endParaRPr lang="en-US" sz="2000" dirty="0">
                        <a:solidFill>
                          <a:srgbClr val="365F91"/>
                        </a:solidFill>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dirty="0">
                          <a:effectLst/>
                        </a:rPr>
                        <a:t>Chapters</a:t>
                      </a:r>
                      <a:endParaRPr lang="en-US" sz="2000" dirty="0">
                        <a:solidFill>
                          <a:srgbClr val="365F91"/>
                        </a:solidFill>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2000" dirty="0">
                          <a:effectLst/>
                        </a:rPr>
                        <a:t>Notes</a:t>
                      </a:r>
                      <a:endParaRPr lang="en-US" sz="2000" dirty="0">
                        <a:solidFill>
                          <a:srgbClr val="365F91"/>
                        </a:solidFill>
                        <a:effectLst/>
                        <a:latin typeface="Calibri"/>
                        <a:ea typeface="Times New Roman"/>
                        <a:cs typeface="Times New Roman"/>
                      </a:endParaRPr>
                    </a:p>
                  </a:txBody>
                  <a:tcPr marL="68580" marR="68580" marT="0" marB="0" anchor="ctr"/>
                </a:tc>
                <a:extLst>
                  <a:ext uri="{0D108BD9-81ED-4DB2-BD59-A6C34878D82A}">
                    <a16:rowId xmlns:a16="http://schemas.microsoft.com/office/drawing/2014/main" val="10000"/>
                  </a:ext>
                </a:extLst>
              </a:tr>
              <a:tr h="332987">
                <a:tc>
                  <a:txBody>
                    <a:bodyPr/>
                    <a:lstStyle/>
                    <a:p>
                      <a:pPr marL="0" marR="0" algn="r">
                        <a:lnSpc>
                          <a:spcPct val="115000"/>
                        </a:lnSpc>
                        <a:spcBef>
                          <a:spcPts val="0"/>
                        </a:spcBef>
                        <a:spcAft>
                          <a:spcPts val="0"/>
                        </a:spcAft>
                      </a:pP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20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08/21/23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Introduction</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2000" b="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08/28/23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Numbers and functions</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2000" b="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32987">
                <a:tc>
                  <a:txBody>
                    <a:bodyPr/>
                    <a:lstStyle/>
                    <a:p>
                      <a:pPr marL="0" marR="0" algn="r">
                        <a:lnSpc>
                          <a:spcPct val="115000"/>
                        </a:lnSpc>
                        <a:spcBef>
                          <a:spcPts val="0"/>
                        </a:spcBef>
                        <a:spcAft>
                          <a:spcPts val="0"/>
                        </a:spcAft>
                      </a:pP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20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09/04/23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Computation</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09/11/23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Characters and strings</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09/18/23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Collections</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09/25/23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Files and iteration</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Exam 1</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10/02/23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Image processing</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10/09/23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More image processing</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October Break</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10/16/23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Data processing</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0009"/>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10/23/23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Regular expressions</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10/30/23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Recursion</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Exam 2</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11/06/23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Classes and objects</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11/13/23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Simulation</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3"/>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11/20/23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Event-driven Programming</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Thanksgiving</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4"/>
                  </a:ext>
                </a:extLst>
              </a:tr>
              <a:tr h="332987">
                <a:tc>
                  <a:txBody>
                    <a:bodyPr/>
                    <a:lstStyle/>
                    <a:p>
                      <a:pPr marL="0" marR="0" algn="r">
                        <a:lnSpc>
                          <a:spcPct val="115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n-US" sz="20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11/27/23</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Review</a:t>
                      </a:r>
                    </a:p>
                  </a:txBody>
                  <a:tcPr marL="68580" marR="68580" marT="0" marB="0" anchor="ctr"/>
                </a:tc>
                <a:tc>
                  <a:txBody>
                    <a:bodyPr/>
                    <a:lstStyle/>
                    <a:p>
                      <a:pPr marL="0" marR="0" algn="ctr">
                        <a:lnSpc>
                          <a:spcPct val="115000"/>
                        </a:lnSpc>
                        <a:spcBef>
                          <a:spcPts val="0"/>
                        </a:spcBef>
                        <a:spcAft>
                          <a:spcPts val="0"/>
                        </a:spcAft>
                      </a:pPr>
                      <a:r>
                        <a:rPr lang="en-US" sz="20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All</a:t>
                      </a:r>
                      <a:endParaRPr lang="en-US" sz="2000" b="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7784669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40601655"/>
              </p:ext>
            </p:extLst>
          </p:nvPr>
        </p:nvGraphicFramePr>
        <p:xfrm>
          <a:off x="609600" y="1622426"/>
          <a:ext cx="11049000" cy="5006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5" name="Content Placeholder 3"/>
          <p:cNvGraphicFramePr>
            <a:graphicFrameLocks/>
          </p:cNvGraphicFramePr>
          <p:nvPr>
            <p:extLst>
              <p:ext uri="{D42A27DB-BD31-4B8C-83A1-F6EECF244321}">
                <p14:modId xmlns:p14="http://schemas.microsoft.com/office/powerpoint/2010/main" val="2910674440"/>
              </p:ext>
            </p:extLst>
          </p:nvPr>
        </p:nvGraphicFramePr>
        <p:xfrm>
          <a:off x="1143000" y="2286000"/>
          <a:ext cx="9982200" cy="3737744"/>
        </p:xfrm>
        <a:graphic>
          <a:graphicData uri="http://schemas.openxmlformats.org/drawingml/2006/table">
            <a:tbl>
              <a:tblPr bandCol="1">
                <a:effectLst/>
                <a:tableStyleId>{284E427A-3D55-4303-BF80-6455036E1DE7}</a:tableStyleId>
              </a:tblPr>
              <a:tblGrid>
                <a:gridCol w="1165868">
                  <a:extLst>
                    <a:ext uri="{9D8B030D-6E8A-4147-A177-3AD203B41FA5}">
                      <a16:colId xmlns:a16="http://schemas.microsoft.com/office/drawing/2014/main" val="20000"/>
                    </a:ext>
                  </a:extLst>
                </a:gridCol>
                <a:gridCol w="2351899">
                  <a:extLst>
                    <a:ext uri="{9D8B030D-6E8A-4147-A177-3AD203B41FA5}">
                      <a16:colId xmlns:a16="http://schemas.microsoft.com/office/drawing/2014/main" val="20001"/>
                    </a:ext>
                  </a:extLst>
                </a:gridCol>
                <a:gridCol w="1139334">
                  <a:extLst>
                    <a:ext uri="{9D8B030D-6E8A-4147-A177-3AD203B41FA5}">
                      <a16:colId xmlns:a16="http://schemas.microsoft.com/office/drawing/2014/main" val="20002"/>
                    </a:ext>
                  </a:extLst>
                </a:gridCol>
                <a:gridCol w="2035519">
                  <a:extLst>
                    <a:ext uri="{9D8B030D-6E8A-4147-A177-3AD203B41FA5}">
                      <a16:colId xmlns:a16="http://schemas.microsoft.com/office/drawing/2014/main" val="20003"/>
                    </a:ext>
                  </a:extLst>
                </a:gridCol>
                <a:gridCol w="1208319">
                  <a:extLst>
                    <a:ext uri="{9D8B030D-6E8A-4147-A177-3AD203B41FA5}">
                      <a16:colId xmlns:a16="http://schemas.microsoft.com/office/drawing/2014/main" val="20004"/>
                    </a:ext>
                  </a:extLst>
                </a:gridCol>
                <a:gridCol w="2081261">
                  <a:extLst>
                    <a:ext uri="{9D8B030D-6E8A-4147-A177-3AD203B41FA5}">
                      <a16:colId xmlns:a16="http://schemas.microsoft.com/office/drawing/2014/main" val="20005"/>
                    </a:ext>
                  </a:extLst>
                </a:gridCol>
              </a:tblGrid>
              <a:tr h="99291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93-100</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80-82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67-69</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0"/>
                  </a:ext>
                </a:extLst>
              </a:tr>
              <a:tr h="99291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90-92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77-79</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60-66</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1"/>
                  </a:ext>
                </a:extLst>
              </a:tr>
              <a:tr h="99291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87-89</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73-76</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F</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2600" b="1" dirty="0"/>
                        <a:t>60-62</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759014">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83-86</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C-</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70-72</a:t>
                      </a:r>
                      <a:endParaRPr lang="en-US" sz="2600" b="1" dirty="0">
                        <a:solidFill>
                          <a:srgbClr val="000000"/>
                        </a:solidFill>
                        <a:latin typeface="Calibri"/>
                        <a:ea typeface="Times New Roman"/>
                        <a:cs typeface="Times New Roman"/>
                      </a:endParaRPr>
                    </a:p>
                  </a:txBody>
                  <a:tcPr marL="56066" marR="56066"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54293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09600" y="1775192"/>
            <a:ext cx="11125200" cy="4625609"/>
          </a:xfrm>
        </p:spPr>
        <p:txBody>
          <a:bodyPr>
            <a:normAutofit/>
          </a:bodyPr>
          <a:lstStyle/>
          <a:p>
            <a:r>
              <a:rPr lang="en-US" dirty="0"/>
              <a:t>You are expected to attend class</a:t>
            </a:r>
          </a:p>
          <a:p>
            <a:r>
              <a:rPr lang="en-US" dirty="0"/>
              <a:t>You are expected to have read the material we are going to cover </a:t>
            </a:r>
            <a:r>
              <a:rPr lang="en-US" b="1" dirty="0"/>
              <a:t>before</a:t>
            </a:r>
            <a:r>
              <a:rPr lang="en-US" dirty="0"/>
              <a:t> class</a:t>
            </a:r>
          </a:p>
          <a:p>
            <a:r>
              <a:rPr lang="en-US" dirty="0"/>
              <a:t>Missed quizzes cannot be made up</a:t>
            </a:r>
          </a:p>
          <a:p>
            <a:r>
              <a:rPr lang="en-US" dirty="0"/>
              <a:t>Exams must be made up </a:t>
            </a:r>
            <a:r>
              <a:rPr lang="en-US" b="1" dirty="0"/>
              <a:t>before</a:t>
            </a:r>
            <a:r>
              <a:rPr lang="en-US" dirty="0"/>
              <a:t> the scheduled time, for excused absences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a:bodyPr>
          <a:lstStyle/>
          <a:p>
            <a:r>
              <a:rPr lang="en-US" dirty="0"/>
              <a:t>I hate having a slide like this</a:t>
            </a:r>
          </a:p>
          <a:p>
            <a:r>
              <a:rPr lang="en-US" dirty="0"/>
              <a:t>I ask for respect for your classmates and for me</a:t>
            </a:r>
          </a:p>
          <a:p>
            <a:r>
              <a:rPr lang="en-US" dirty="0"/>
              <a:t>You are smart enough to figure out what that means</a:t>
            </a:r>
          </a:p>
          <a:p>
            <a:r>
              <a:rPr lang="en-US" dirty="0"/>
              <a:t>A few specific points:</a:t>
            </a:r>
          </a:p>
          <a:p>
            <a:pPr lvl="1"/>
            <a:r>
              <a:rPr lang="en-US" dirty="0"/>
              <a:t>Silence communication devices</a:t>
            </a:r>
          </a:p>
          <a:p>
            <a:pPr lvl="1"/>
            <a:r>
              <a:rPr lang="en-US" b="1" dirty="0"/>
              <a:t>Don't use the computers except when explicitly asked to</a:t>
            </a:r>
          </a:p>
          <a:p>
            <a:pPr lvl="1"/>
            <a:r>
              <a:rPr lang="en-US" dirty="0"/>
              <a:t>No food or drink in the lab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usage</a:t>
            </a:r>
          </a:p>
        </p:txBody>
      </p:sp>
      <p:sp>
        <p:nvSpPr>
          <p:cNvPr id="3" name="Content Placeholder 2"/>
          <p:cNvSpPr>
            <a:spLocks noGrp="1"/>
          </p:cNvSpPr>
          <p:nvPr>
            <p:ph idx="1"/>
          </p:nvPr>
        </p:nvSpPr>
        <p:spPr/>
        <p:txBody>
          <a:bodyPr>
            <a:normAutofit/>
          </a:bodyPr>
          <a:lstStyle/>
          <a:p>
            <a:r>
              <a:rPr lang="en-US" dirty="0"/>
              <a:t>Sometimes, I will do code examples in class</a:t>
            </a:r>
          </a:p>
          <a:p>
            <a:r>
              <a:rPr lang="en-US" dirty="0"/>
              <a:t>In those cases, you are welcome to follow along</a:t>
            </a:r>
          </a:p>
          <a:p>
            <a:r>
              <a:rPr lang="en-US" dirty="0"/>
              <a:t>However, students are always tempted to browse the Internet, etc.</a:t>
            </a:r>
          </a:p>
          <a:p>
            <a:r>
              <a:rPr lang="en-US" dirty="0"/>
              <a:t>Research shows that it is nearly impossible to do two things at the same time (e.g. use </a:t>
            </a:r>
            <a:r>
              <a:rPr lang="en-US" dirty="0" err="1"/>
              <a:t>Reddit</a:t>
            </a:r>
            <a:r>
              <a:rPr lang="en-US" dirty="0"/>
              <a:t> and listen to a lecture)</a:t>
            </a:r>
          </a:p>
          <a:p>
            <a:r>
              <a:rPr lang="en-US" dirty="0"/>
              <a:t>For your own good, I will enforce this by taking </a:t>
            </a:r>
            <a:r>
              <a:rPr lang="en-US" b="1" dirty="0"/>
              <a:t>1% of your final grade</a:t>
            </a:r>
            <a:r>
              <a:rPr lang="en-US" dirty="0"/>
              <a:t> every time I catch you using your computer for anything other than coding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92500" lnSpcReduction="20000"/>
          </a:bodyPr>
          <a:lstStyle/>
          <a:p>
            <a:r>
              <a:rPr lang="en-US" dirty="0"/>
              <a:t>Don't cheat</a:t>
            </a:r>
          </a:p>
          <a:p>
            <a:r>
              <a:rPr lang="en-US" b="1" dirty="0"/>
              <a:t>First offense: </a:t>
            </a:r>
          </a:p>
          <a:p>
            <a:pPr lvl="1"/>
            <a:r>
              <a:rPr lang="en-US" dirty="0"/>
              <a:t>I will try to give you a zero for the assignment, then lower your final letter grade for the course by one full grade</a:t>
            </a:r>
          </a:p>
          <a:p>
            <a:r>
              <a:rPr lang="en-US" b="1" dirty="0"/>
              <a:t>Second offense:</a:t>
            </a:r>
          </a:p>
          <a:p>
            <a:pPr lvl="1"/>
            <a:r>
              <a:rPr lang="en-US" dirty="0"/>
              <a:t>I will try to fail you for the course and kick you out of Otterbein University</a:t>
            </a:r>
          </a:p>
          <a:p>
            <a:r>
              <a:rPr lang="en-US" dirty="0"/>
              <a:t>Refer to the Student Handbook for the official policy</a:t>
            </a:r>
          </a:p>
          <a:p>
            <a:r>
              <a:rPr lang="en-US" dirty="0"/>
              <a:t>Ask me if you have questions or concerns</a:t>
            </a:r>
          </a:p>
          <a:p>
            <a:r>
              <a:rPr lang="en-US" b="1" dirty="0"/>
              <a:t>You are never allowed to look at another student's code</a:t>
            </a:r>
          </a:p>
          <a:p>
            <a:r>
              <a:rPr lang="en-US" b="1" dirty="0"/>
              <a:t>Don't use AI tools like </a:t>
            </a:r>
            <a:r>
              <a:rPr lang="en-US" b="1" dirty="0" err="1"/>
              <a:t>ChatGPT</a:t>
            </a:r>
            <a:r>
              <a:rPr lang="en-US" b="1" dirty="0"/>
              <a:t> to write any code that you turn in</a:t>
            </a:r>
          </a:p>
          <a:p>
            <a:r>
              <a:rPr lang="en-US" b="1" dirty="0">
                <a:solidFill>
                  <a:srgbClr val="FF0000"/>
                </a:solidFill>
              </a:rPr>
              <a:t>I will use tools that automatically test code for similarity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assignments</a:t>
            </a:r>
          </a:p>
        </p:txBody>
      </p:sp>
      <p:sp>
        <p:nvSpPr>
          <p:cNvPr id="3" name="Content Placeholder 2"/>
          <p:cNvSpPr>
            <a:spLocks noGrp="1"/>
          </p:cNvSpPr>
          <p:nvPr>
            <p:ph idx="1"/>
          </p:nvPr>
        </p:nvSpPr>
        <p:spPr/>
        <p:txBody>
          <a:bodyPr>
            <a:normAutofit/>
          </a:bodyPr>
          <a:lstStyle/>
          <a:p>
            <a:r>
              <a:rPr lang="en-US" dirty="0"/>
              <a:t>Must be handed in on time</a:t>
            </a:r>
          </a:p>
          <a:p>
            <a:pPr lvl="1"/>
            <a:r>
              <a:rPr lang="en-US" dirty="0"/>
              <a:t>If your program is late (and grace days are not available), it will score zero points</a:t>
            </a:r>
          </a:p>
          <a:p>
            <a:r>
              <a:rPr lang="en-US" dirty="0"/>
              <a:t>Must be done individually</a:t>
            </a:r>
          </a:p>
          <a:p>
            <a:pPr lvl="1"/>
            <a:r>
              <a:rPr lang="en-US" dirty="0"/>
              <a:t>If I can ascertain that code from one student's assignment appears in another student's assignment, both assignments will score zero points</a:t>
            </a:r>
          </a:p>
          <a:p>
            <a:pPr lvl="1"/>
            <a:r>
              <a:rPr lang="en-US" dirty="0"/>
              <a:t>Both students will also have a full letter grade reduction at the end of the semester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92500" lnSpcReduction="20000"/>
          </a:bodyPr>
          <a:lstStyle/>
          <a:p>
            <a:r>
              <a:rPr lang="en-US" dirty="0"/>
              <a:t>The University has a continuing commitment to providing access and reasonable accommodations for students with disabilities, including mental health diagnoses and chronic or temporary medical conditions. Students who may need accommodations or would like referrals to explore a potential diagnosis are urged to contact Disability Services (DS) as soon as possible. DS will facilitate accommodations and assist the instructor in minimizing barriers to provide an accessible educational experience. Please contact DS at </a:t>
            </a:r>
            <a:r>
              <a:rPr lang="en-US" u="sng" dirty="0">
                <a:solidFill>
                  <a:schemeClr val="tx2"/>
                </a:solidFill>
                <a:hlinkClick r:id="rId2">
                  <a:extLst>
                    <a:ext uri="{A12FA001-AC4F-418D-AE19-62706E023703}">
                      <ahyp:hlinkClr xmlns:ahyp="http://schemas.microsoft.com/office/drawing/2018/hyperlinkcolor" val="tx"/>
                    </a:ext>
                  </a:extLst>
                </a:hlinkClick>
              </a:rPr>
              <a:t>DisabilityServices@otterbein.edu</a:t>
            </a:r>
            <a:r>
              <a:rPr lang="en-US" dirty="0"/>
              <a:t>. More info can also be found </a:t>
            </a:r>
            <a:r>
              <a:rPr lang="en-US" u="sng" dirty="0">
                <a:solidFill>
                  <a:schemeClr val="tx2"/>
                </a:solidFill>
                <a:hlinkClick r:id="rId3">
                  <a:extLst>
                    <a:ext uri="{A12FA001-AC4F-418D-AE19-62706E023703}">
                      <ahyp:hlinkClr xmlns:ahyp="http://schemas.microsoft.com/office/drawing/2018/hyperlinkcolor" val="tx"/>
                    </a:ext>
                  </a:extLst>
                </a:hlinkClick>
              </a:rPr>
              <a:t>here</a:t>
            </a:r>
            <a:r>
              <a:rPr lang="en-US" dirty="0"/>
              <a:t>. Your instructor is happy to discuss accommodations privately with you as well. </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Point 105</a:t>
            </a:r>
          </a:p>
          <a:p>
            <a:r>
              <a:rPr lang="en-US" b="1" dirty="0"/>
              <a:t>Phone:	</a:t>
            </a:r>
            <a:r>
              <a:rPr lang="en-US" dirty="0"/>
              <a:t>	(614) 823-2944</a:t>
            </a:r>
          </a:p>
          <a:p>
            <a:r>
              <a:rPr lang="en-US" b="1" dirty="0"/>
              <a:t>Office hours:	MWF</a:t>
            </a:r>
            <a:r>
              <a:rPr lang="en-US" dirty="0"/>
              <a:t>	1:45 – 3:00 p.m.,</a:t>
            </a:r>
          </a:p>
          <a:p>
            <a:pPr marL="118872" indent="0">
              <a:buNone/>
            </a:pPr>
            <a:r>
              <a:rPr lang="en-US" b="1" dirty="0"/>
              <a:t>			WF	</a:t>
            </a:r>
            <a:r>
              <a:rPr lang="en-US" dirty="0"/>
              <a:t>4:00 – 5:00 p.m.,</a:t>
            </a:r>
          </a:p>
          <a:p>
            <a:pPr marL="118872" indent="0">
              <a:buNone/>
            </a:pPr>
            <a:r>
              <a:rPr lang="en-US" b="1" dirty="0"/>
              <a:t>			TR</a:t>
            </a:r>
            <a:r>
              <a:rPr lang="en-US" dirty="0"/>
              <a:t>	1:00 – 4:00 p.m.,</a:t>
            </a:r>
          </a:p>
          <a:p>
            <a:pPr marL="118872" indent="0">
              <a:buNone/>
            </a:pPr>
            <a:r>
              <a:rPr lang="en-US" dirty="0"/>
              <a:t>			and by appointment</a:t>
            </a:r>
          </a:p>
          <a:p>
            <a:r>
              <a:rPr lang="en-US" b="1" dirty="0"/>
              <a:t>Website:</a:t>
            </a:r>
            <a:r>
              <a:rPr lang="en-US" dirty="0"/>
              <a:t>	</a:t>
            </a:r>
          </a:p>
          <a:p>
            <a:pPr>
              <a:buNone/>
            </a:pPr>
            <a:r>
              <a:rPr lang="en-US" sz="3500" dirty="0"/>
              <a:t>		</a:t>
            </a:r>
            <a:r>
              <a:rPr lang="en-US" sz="3500" dirty="0">
                <a:latin typeface="Courier New" pitchFamily="49" charset="0"/>
                <a:cs typeface="Courier New" pitchFamily="49" charset="0"/>
                <a:hlinkClick r:id="rId3"/>
              </a:rPr>
              <a:t>http://faculty.otterbein.edu/wittman1/</a:t>
            </a:r>
            <a:endParaRPr lang="en-US" dirty="0"/>
          </a:p>
        </p:txBody>
      </p:sp>
    </p:spTree>
    <p:extLst>
      <p:ext uri="{BB962C8B-B14F-4D97-AF65-F5344CB8AC3E}">
        <p14:creationId xmlns:p14="http://schemas.microsoft.com/office/powerpoint/2010/main" val="2802040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9A2416-5FCB-46BF-AED6-B778D79392A9}"/>
              </a:ext>
            </a:extLst>
          </p:cNvPr>
          <p:cNvSpPr>
            <a:spLocks noGrp="1"/>
          </p:cNvSpPr>
          <p:nvPr>
            <p:ph type="title"/>
          </p:nvPr>
        </p:nvSpPr>
        <p:spPr/>
        <p:txBody>
          <a:bodyPr/>
          <a:lstStyle/>
          <a:p>
            <a:r>
              <a:rPr lang="en-US" dirty="0"/>
              <a:t>A Taste of the Course</a:t>
            </a:r>
          </a:p>
        </p:txBody>
      </p:sp>
      <p:sp>
        <p:nvSpPr>
          <p:cNvPr id="5" name="Text Placeholder 4">
            <a:extLst>
              <a:ext uri="{FF2B5EF4-FFF2-40B4-BE49-F238E27FC236}">
                <a16:creationId xmlns:a16="http://schemas.microsoft.com/office/drawing/2014/main" id="{76220601-CCE8-4748-BFDD-F2DAF72945A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028966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46167-1775-44E6-8743-6BF1D4F16510}"/>
              </a:ext>
            </a:extLst>
          </p:cNvPr>
          <p:cNvSpPr>
            <a:spLocks noGrp="1"/>
          </p:cNvSpPr>
          <p:nvPr>
            <p:ph type="title"/>
          </p:nvPr>
        </p:nvSpPr>
        <p:spPr/>
        <p:txBody>
          <a:bodyPr/>
          <a:lstStyle/>
          <a:p>
            <a:r>
              <a:rPr lang="en-US" dirty="0"/>
              <a:t>What is this course about?</a:t>
            </a:r>
          </a:p>
        </p:txBody>
      </p:sp>
      <p:sp>
        <p:nvSpPr>
          <p:cNvPr id="3" name="Content Placeholder 2">
            <a:extLst>
              <a:ext uri="{FF2B5EF4-FFF2-40B4-BE49-F238E27FC236}">
                <a16:creationId xmlns:a16="http://schemas.microsoft.com/office/drawing/2014/main" id="{90198DB3-A36A-4E4E-9C99-B763BECDC92B}"/>
              </a:ext>
            </a:extLst>
          </p:cNvPr>
          <p:cNvSpPr>
            <a:spLocks noGrp="1"/>
          </p:cNvSpPr>
          <p:nvPr>
            <p:ph idx="1"/>
          </p:nvPr>
        </p:nvSpPr>
        <p:spPr/>
        <p:txBody>
          <a:bodyPr/>
          <a:lstStyle/>
          <a:p>
            <a:r>
              <a:rPr lang="en-US" dirty="0"/>
              <a:t>COMP 1600 teaches programming in Java</a:t>
            </a:r>
          </a:p>
          <a:p>
            <a:pPr lvl="1"/>
            <a:r>
              <a:rPr lang="en-US" dirty="0"/>
              <a:t>But it's really trying to teach </a:t>
            </a:r>
            <a:r>
              <a:rPr lang="en-US" i="1" dirty="0"/>
              <a:t>programming</a:t>
            </a:r>
          </a:p>
          <a:p>
            <a:r>
              <a:rPr lang="en-US" dirty="0"/>
              <a:t>This course is more about </a:t>
            </a:r>
            <a:r>
              <a:rPr lang="en-US" i="1" dirty="0"/>
              <a:t>using</a:t>
            </a:r>
            <a:r>
              <a:rPr lang="en-US" dirty="0"/>
              <a:t> Python</a:t>
            </a:r>
          </a:p>
          <a:p>
            <a:r>
              <a:rPr lang="en-US" dirty="0"/>
              <a:t>Sure, you'll learn a bit about programming</a:t>
            </a:r>
          </a:p>
          <a:p>
            <a:pPr lvl="1"/>
            <a:r>
              <a:rPr lang="en-US" dirty="0"/>
              <a:t>But programming is a big subject</a:t>
            </a:r>
          </a:p>
          <a:p>
            <a:r>
              <a:rPr lang="en-US" dirty="0"/>
              <a:t>We'll give you enough skills to be dangerous</a:t>
            </a:r>
          </a:p>
        </p:txBody>
      </p:sp>
    </p:spTree>
    <p:extLst>
      <p:ext uri="{BB962C8B-B14F-4D97-AF65-F5344CB8AC3E}">
        <p14:creationId xmlns:p14="http://schemas.microsoft.com/office/powerpoint/2010/main" val="22977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7692D-1627-4CD2-AF9F-04C16C3DA76D}"/>
              </a:ext>
            </a:extLst>
          </p:cNvPr>
          <p:cNvSpPr>
            <a:spLocks noGrp="1"/>
          </p:cNvSpPr>
          <p:nvPr>
            <p:ph type="title"/>
          </p:nvPr>
        </p:nvSpPr>
        <p:spPr/>
        <p:txBody>
          <a:bodyPr/>
          <a:lstStyle/>
          <a:p>
            <a:r>
              <a:rPr lang="en-US" dirty="0"/>
              <a:t>Things to remember about computers</a:t>
            </a:r>
          </a:p>
        </p:txBody>
      </p:sp>
      <p:sp>
        <p:nvSpPr>
          <p:cNvPr id="3" name="Content Placeholder 2">
            <a:extLst>
              <a:ext uri="{FF2B5EF4-FFF2-40B4-BE49-F238E27FC236}">
                <a16:creationId xmlns:a16="http://schemas.microsoft.com/office/drawing/2014/main" id="{2C00BE92-682D-49A7-838E-C33AA96A1C13}"/>
              </a:ext>
            </a:extLst>
          </p:cNvPr>
          <p:cNvSpPr>
            <a:spLocks noGrp="1"/>
          </p:cNvSpPr>
          <p:nvPr>
            <p:ph idx="1"/>
          </p:nvPr>
        </p:nvSpPr>
        <p:spPr/>
        <p:txBody>
          <a:bodyPr>
            <a:normAutofit fontScale="92500"/>
          </a:bodyPr>
          <a:lstStyle/>
          <a:p>
            <a:r>
              <a:rPr lang="en-US" dirty="0"/>
              <a:t>The book wants you to keep in mind six things about computers:</a:t>
            </a:r>
          </a:p>
          <a:p>
            <a:pPr marL="971550" lvl="1" indent="-514350">
              <a:buFont typeface="+mj-lt"/>
              <a:buAutoNum type="arabicPeriod"/>
            </a:pPr>
            <a:r>
              <a:rPr lang="en-US" dirty="0"/>
              <a:t>Computers are dumb</a:t>
            </a:r>
          </a:p>
          <a:p>
            <a:pPr marL="971550" lvl="1" indent="-514350">
              <a:buFont typeface="+mj-lt"/>
              <a:buAutoNum type="arabicPeriod"/>
            </a:pPr>
            <a:r>
              <a:rPr lang="en-US" dirty="0"/>
              <a:t>Computers only do what you tell them to do</a:t>
            </a:r>
          </a:p>
          <a:p>
            <a:pPr marL="971550" lvl="1" indent="-514350">
              <a:buFont typeface="+mj-lt"/>
              <a:buAutoNum type="arabicPeriod"/>
            </a:pPr>
            <a:r>
              <a:rPr lang="en-US" dirty="0"/>
              <a:t>Computers do what you tell them to do really fast</a:t>
            </a:r>
          </a:p>
          <a:p>
            <a:pPr marL="971550" lvl="1" indent="-514350">
              <a:buFont typeface="+mj-lt"/>
              <a:buAutoNum type="arabicPeriod"/>
            </a:pPr>
            <a:r>
              <a:rPr lang="en-US" dirty="0"/>
              <a:t>Computers don't remember anything unless you tell them how to remember</a:t>
            </a:r>
          </a:p>
          <a:p>
            <a:pPr marL="971550" lvl="1" indent="-514350">
              <a:buFont typeface="+mj-lt"/>
              <a:buAutoNum type="arabicPeriod"/>
            </a:pPr>
            <a:r>
              <a:rPr lang="en-US" dirty="0"/>
              <a:t>Computers do what you tell them to do, not what you want them to do</a:t>
            </a:r>
          </a:p>
          <a:p>
            <a:pPr marL="971550" lvl="1" indent="-514350">
              <a:buFont typeface="+mj-lt"/>
              <a:buAutoNum type="arabicPeriod"/>
            </a:pPr>
            <a:r>
              <a:rPr lang="en-US" dirty="0"/>
              <a:t>Computers only do what they're told, in exactly the order they're told</a:t>
            </a:r>
          </a:p>
        </p:txBody>
      </p:sp>
    </p:spTree>
    <p:extLst>
      <p:ext uri="{BB962C8B-B14F-4D97-AF65-F5344CB8AC3E}">
        <p14:creationId xmlns:p14="http://schemas.microsoft.com/office/powerpoint/2010/main" val="426655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91C09-68FA-4311-9202-A7D324A5DD1F}"/>
              </a:ext>
            </a:extLst>
          </p:cNvPr>
          <p:cNvSpPr>
            <a:spLocks noGrp="1"/>
          </p:cNvSpPr>
          <p:nvPr>
            <p:ph type="title"/>
          </p:nvPr>
        </p:nvSpPr>
        <p:spPr/>
        <p:txBody>
          <a:bodyPr/>
          <a:lstStyle/>
          <a:p>
            <a:r>
              <a:rPr lang="en-US" dirty="0"/>
              <a:t>Problem solving</a:t>
            </a:r>
          </a:p>
        </p:txBody>
      </p:sp>
      <p:sp>
        <p:nvSpPr>
          <p:cNvPr id="3" name="Content Placeholder 2">
            <a:extLst>
              <a:ext uri="{FF2B5EF4-FFF2-40B4-BE49-F238E27FC236}">
                <a16:creationId xmlns:a16="http://schemas.microsoft.com/office/drawing/2014/main" id="{FC6FF79E-F1A4-4B09-B1EF-4F948C6D58A3}"/>
              </a:ext>
            </a:extLst>
          </p:cNvPr>
          <p:cNvSpPr>
            <a:spLocks noGrp="1"/>
          </p:cNvSpPr>
          <p:nvPr>
            <p:ph idx="1"/>
          </p:nvPr>
        </p:nvSpPr>
        <p:spPr/>
        <p:txBody>
          <a:bodyPr/>
          <a:lstStyle/>
          <a:p>
            <a:r>
              <a:rPr lang="en-US" dirty="0"/>
              <a:t>The famous mathematics educator George </a:t>
            </a:r>
            <a:r>
              <a:rPr lang="en-US" dirty="0" err="1"/>
              <a:t>Pólya</a:t>
            </a:r>
            <a:r>
              <a:rPr lang="en-US" dirty="0"/>
              <a:t> outlined a series of steps for solving problems:</a:t>
            </a:r>
          </a:p>
          <a:p>
            <a:pPr marL="971550" lvl="1" indent="-514350">
              <a:buFont typeface="+mj-lt"/>
              <a:buAutoNum type="arabicPeriod"/>
            </a:pPr>
            <a:r>
              <a:rPr lang="en-US" dirty="0"/>
              <a:t>Understand the problem</a:t>
            </a:r>
          </a:p>
          <a:p>
            <a:pPr marL="971550" lvl="1" indent="-514350">
              <a:buFont typeface="+mj-lt"/>
              <a:buAutoNum type="arabicPeriod"/>
            </a:pPr>
            <a:r>
              <a:rPr lang="en-US" dirty="0"/>
              <a:t>Make a plan</a:t>
            </a:r>
          </a:p>
          <a:p>
            <a:pPr marL="971550" lvl="1" indent="-514350">
              <a:buFont typeface="+mj-lt"/>
              <a:buAutoNum type="arabicPeriod"/>
            </a:pPr>
            <a:r>
              <a:rPr lang="en-US" dirty="0"/>
              <a:t>Execute the plan</a:t>
            </a:r>
          </a:p>
          <a:p>
            <a:pPr marL="971550" lvl="1" indent="-514350">
              <a:buFont typeface="+mj-lt"/>
              <a:buAutoNum type="arabicPeriod"/>
            </a:pPr>
            <a:r>
              <a:rPr lang="en-US" dirty="0"/>
              <a:t>Look back and reflect</a:t>
            </a:r>
          </a:p>
        </p:txBody>
      </p:sp>
    </p:spTree>
    <p:extLst>
      <p:ext uri="{BB962C8B-B14F-4D97-AF65-F5344CB8AC3E}">
        <p14:creationId xmlns:p14="http://schemas.microsoft.com/office/powerpoint/2010/main" val="421391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529F-D5BC-494A-9AFC-73BA17243377}"/>
              </a:ext>
            </a:extLst>
          </p:cNvPr>
          <p:cNvSpPr>
            <a:spLocks noGrp="1"/>
          </p:cNvSpPr>
          <p:nvPr>
            <p:ph type="title"/>
          </p:nvPr>
        </p:nvSpPr>
        <p:spPr/>
        <p:txBody>
          <a:bodyPr/>
          <a:lstStyle/>
          <a:p>
            <a:r>
              <a:rPr lang="en-US" dirty="0"/>
              <a:t>Applying </a:t>
            </a:r>
            <a:r>
              <a:rPr lang="en-US" dirty="0" err="1"/>
              <a:t>Pólya's</a:t>
            </a:r>
            <a:r>
              <a:rPr lang="en-US" dirty="0"/>
              <a:t> problem solving method</a:t>
            </a:r>
          </a:p>
        </p:txBody>
      </p:sp>
      <p:sp>
        <p:nvSpPr>
          <p:cNvPr id="3" name="Content Placeholder 2">
            <a:extLst>
              <a:ext uri="{FF2B5EF4-FFF2-40B4-BE49-F238E27FC236}">
                <a16:creationId xmlns:a16="http://schemas.microsoft.com/office/drawing/2014/main" id="{A8C3A5D7-D362-4D0C-A495-002DC68064FB}"/>
              </a:ext>
            </a:extLst>
          </p:cNvPr>
          <p:cNvSpPr>
            <a:spLocks noGrp="1"/>
          </p:cNvSpPr>
          <p:nvPr>
            <p:ph idx="1"/>
          </p:nvPr>
        </p:nvSpPr>
        <p:spPr/>
        <p:txBody>
          <a:bodyPr/>
          <a:lstStyle/>
          <a:p>
            <a:r>
              <a:rPr lang="en-US" dirty="0"/>
              <a:t>Use the </a:t>
            </a:r>
            <a:r>
              <a:rPr lang="en-US" dirty="0" err="1"/>
              <a:t>Pólya's</a:t>
            </a:r>
            <a:r>
              <a:rPr lang="en-US" dirty="0"/>
              <a:t> method to find the total area and perimeter of the shape below, which is made up of a circle and a square: </a:t>
            </a:r>
          </a:p>
        </p:txBody>
      </p:sp>
      <p:grpSp>
        <p:nvGrpSpPr>
          <p:cNvPr id="14" name="Group 13">
            <a:extLst>
              <a:ext uri="{FF2B5EF4-FFF2-40B4-BE49-F238E27FC236}">
                <a16:creationId xmlns:a16="http://schemas.microsoft.com/office/drawing/2014/main" id="{9A003E50-4F97-4A96-89A8-078DAC42EABE}"/>
              </a:ext>
            </a:extLst>
          </p:cNvPr>
          <p:cNvGrpSpPr/>
          <p:nvPr/>
        </p:nvGrpSpPr>
        <p:grpSpPr>
          <a:xfrm>
            <a:off x="4763627" y="3276600"/>
            <a:ext cx="2664745" cy="3206875"/>
            <a:chOff x="2120615" y="3410857"/>
            <a:chExt cx="2664745" cy="3206875"/>
          </a:xfrm>
        </p:grpSpPr>
        <p:sp>
          <p:nvSpPr>
            <p:cNvPr id="4" name="Rectangle 3">
              <a:extLst>
                <a:ext uri="{FF2B5EF4-FFF2-40B4-BE49-F238E27FC236}">
                  <a16:creationId xmlns:a16="http://schemas.microsoft.com/office/drawing/2014/main" id="{C104169E-67C8-402E-8229-248981957EE1}"/>
                </a:ext>
              </a:extLst>
            </p:cNvPr>
            <p:cNvSpPr>
              <a:spLocks noChangeAspect="1"/>
            </p:cNvSpPr>
            <p:nvPr/>
          </p:nvSpPr>
          <p:spPr>
            <a:xfrm>
              <a:off x="2133600" y="3962400"/>
              <a:ext cx="2103120" cy="21031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AF9E603F-37A6-492D-BD3C-F6AAF3369998}"/>
                </a:ext>
              </a:extLst>
            </p:cNvPr>
            <p:cNvSpPr>
              <a:spLocks noChangeAspect="1"/>
            </p:cNvSpPr>
            <p:nvPr/>
          </p:nvSpPr>
          <p:spPr>
            <a:xfrm>
              <a:off x="3688080" y="3410857"/>
              <a:ext cx="1097280" cy="10972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5562E7CF-FF7A-417F-AF8D-1B4EB2A6B9F3}"/>
                </a:ext>
              </a:extLst>
            </p:cNvPr>
            <p:cNvCxnSpPr>
              <a:cxnSpLocks/>
            </p:cNvCxnSpPr>
            <p:nvPr/>
          </p:nvCxnSpPr>
          <p:spPr>
            <a:xfrm>
              <a:off x="2120615" y="6172200"/>
              <a:ext cx="2103120" cy="0"/>
            </a:xfrm>
            <a:prstGeom prst="line">
              <a:avLst/>
            </a:prstGeom>
            <a:ln w="22225">
              <a:headEnd type="oval"/>
              <a:tailEnd type="oval"/>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7093DD7D-CF8A-414A-AA56-C1C0AF6142DC}"/>
                </a:ext>
              </a:extLst>
            </p:cNvPr>
            <p:cNvSpPr txBox="1"/>
            <p:nvPr/>
          </p:nvSpPr>
          <p:spPr>
            <a:xfrm>
              <a:off x="2971800" y="6248400"/>
              <a:ext cx="400751" cy="369332"/>
            </a:xfrm>
            <a:prstGeom prst="rect">
              <a:avLst/>
            </a:prstGeom>
            <a:noFill/>
          </p:spPr>
          <p:txBody>
            <a:bodyPr wrap="none" rtlCol="0">
              <a:spAutoFit/>
            </a:bodyPr>
            <a:lstStyle/>
            <a:p>
              <a:r>
                <a:rPr lang="en-US" dirty="0"/>
                <a:t>23</a:t>
              </a:r>
            </a:p>
          </p:txBody>
        </p:sp>
        <p:cxnSp>
          <p:nvCxnSpPr>
            <p:cNvPr id="10" name="Straight Connector 9">
              <a:extLst>
                <a:ext uri="{FF2B5EF4-FFF2-40B4-BE49-F238E27FC236}">
                  <a16:creationId xmlns:a16="http://schemas.microsoft.com/office/drawing/2014/main" id="{638AEE82-8CE5-4CDD-A939-9049D3721CEE}"/>
                </a:ext>
              </a:extLst>
            </p:cNvPr>
            <p:cNvCxnSpPr>
              <a:cxnSpLocks/>
              <a:endCxn id="5" idx="0"/>
            </p:cNvCxnSpPr>
            <p:nvPr/>
          </p:nvCxnSpPr>
          <p:spPr>
            <a:xfrm flipV="1">
              <a:off x="4223735" y="3410857"/>
              <a:ext cx="12985" cy="548640"/>
            </a:xfrm>
            <a:prstGeom prst="line">
              <a:avLst/>
            </a:prstGeom>
            <a:ln w="22225">
              <a:headEnd type="oval"/>
              <a:tailEnd type="oval"/>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D95A1BD0-0D8E-48F5-8A84-EE629327CD57}"/>
                </a:ext>
              </a:extLst>
            </p:cNvPr>
            <p:cNvSpPr txBox="1"/>
            <p:nvPr/>
          </p:nvSpPr>
          <p:spPr>
            <a:xfrm>
              <a:off x="4242785" y="3500296"/>
              <a:ext cx="306494" cy="369332"/>
            </a:xfrm>
            <a:prstGeom prst="rect">
              <a:avLst/>
            </a:prstGeom>
            <a:noFill/>
          </p:spPr>
          <p:txBody>
            <a:bodyPr wrap="none" rtlCol="0">
              <a:spAutoFit/>
            </a:bodyPr>
            <a:lstStyle/>
            <a:p>
              <a:r>
                <a:rPr lang="en-US" dirty="0"/>
                <a:t>6</a:t>
              </a:r>
            </a:p>
          </p:txBody>
        </p:sp>
      </p:grpSp>
    </p:spTree>
    <p:extLst>
      <p:ext uri="{BB962C8B-B14F-4D97-AF65-F5344CB8AC3E}">
        <p14:creationId xmlns:p14="http://schemas.microsoft.com/office/powerpoint/2010/main" val="3449861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12DCB-82B3-4396-B3C1-35F684F529BE}"/>
              </a:ext>
            </a:extLst>
          </p:cNvPr>
          <p:cNvSpPr>
            <a:spLocks noGrp="1"/>
          </p:cNvSpPr>
          <p:nvPr>
            <p:ph type="title"/>
          </p:nvPr>
        </p:nvSpPr>
        <p:spPr/>
        <p:txBody>
          <a:bodyPr/>
          <a:lstStyle/>
          <a:p>
            <a:r>
              <a:rPr lang="en-US" dirty="0"/>
              <a:t>Solving problems with computers</a:t>
            </a:r>
          </a:p>
        </p:txBody>
      </p:sp>
      <p:sp>
        <p:nvSpPr>
          <p:cNvPr id="3" name="Content Placeholder 2">
            <a:extLst>
              <a:ext uri="{FF2B5EF4-FFF2-40B4-BE49-F238E27FC236}">
                <a16:creationId xmlns:a16="http://schemas.microsoft.com/office/drawing/2014/main" id="{6FEA41C8-4DB3-4F0B-A446-C580D05A7456}"/>
              </a:ext>
            </a:extLst>
          </p:cNvPr>
          <p:cNvSpPr>
            <a:spLocks noGrp="1"/>
          </p:cNvSpPr>
          <p:nvPr>
            <p:ph idx="1"/>
          </p:nvPr>
        </p:nvSpPr>
        <p:spPr/>
        <p:txBody>
          <a:bodyPr/>
          <a:lstStyle/>
          <a:p>
            <a:r>
              <a:rPr lang="en-US" dirty="0"/>
              <a:t>One of the things that makes solving problems with computers challenging is that we usually don't want an answer to </a:t>
            </a:r>
            <a:r>
              <a:rPr lang="en-US" b="1" dirty="0"/>
              <a:t>one problem</a:t>
            </a:r>
          </a:p>
          <a:p>
            <a:r>
              <a:rPr lang="en-US" dirty="0"/>
              <a:t>We want a program that will solve </a:t>
            </a:r>
            <a:r>
              <a:rPr lang="en-US" b="1" dirty="0"/>
              <a:t>many</a:t>
            </a:r>
            <a:r>
              <a:rPr lang="en-US" dirty="0"/>
              <a:t> similar problems</a:t>
            </a:r>
          </a:p>
          <a:p>
            <a:r>
              <a:rPr lang="en-US" dirty="0"/>
              <a:t>For example, we could write a program that takes in the size of </a:t>
            </a:r>
            <a:r>
              <a:rPr lang="en-US" i="1" dirty="0"/>
              <a:t>any </a:t>
            </a:r>
            <a:r>
              <a:rPr lang="en-US" dirty="0"/>
              <a:t>square and </a:t>
            </a:r>
            <a:r>
              <a:rPr lang="en-US" i="1" dirty="0"/>
              <a:t>any</a:t>
            </a:r>
            <a:r>
              <a:rPr lang="en-US" dirty="0"/>
              <a:t> circle arranged like before and finds the correct area and perimeter</a:t>
            </a:r>
          </a:p>
        </p:txBody>
      </p:sp>
    </p:spTree>
    <p:extLst>
      <p:ext uri="{BB962C8B-B14F-4D97-AF65-F5344CB8AC3E}">
        <p14:creationId xmlns:p14="http://schemas.microsoft.com/office/powerpoint/2010/main" val="90388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Algorithms</a:t>
            </a:r>
          </a:p>
        </p:txBody>
      </p:sp>
      <p:sp>
        <p:nvSpPr>
          <p:cNvPr id="3" name="Content Placeholder 2"/>
          <p:cNvSpPr>
            <a:spLocks noGrp="1"/>
          </p:cNvSpPr>
          <p:nvPr>
            <p:ph idx="1"/>
          </p:nvPr>
        </p:nvSpPr>
        <p:spPr/>
        <p:txBody>
          <a:bodyPr/>
          <a:lstStyle/>
          <a:p>
            <a:r>
              <a:rPr lang="en-US" dirty="0"/>
              <a:t>What's an algorithm?</a:t>
            </a:r>
          </a:p>
          <a:p>
            <a:r>
              <a:rPr lang="en-US" dirty="0"/>
              <a:t>A finite set of steps you can follow to solve a problem</a:t>
            </a:r>
          </a:p>
          <a:p>
            <a:r>
              <a:rPr lang="en-US" dirty="0"/>
              <a:t>In terms of the previous slide, it's a finite answer to an infinite number of problems</a:t>
            </a:r>
          </a:p>
          <a:p>
            <a:r>
              <a:rPr lang="en-US" dirty="0"/>
              <a:t>Can you give an example?</a:t>
            </a:r>
          </a:p>
          <a:p>
            <a:r>
              <a:rPr lang="en-US" dirty="0"/>
              <a:t>Long division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67BC4-0136-4ADF-885B-A2AD315D9255}"/>
              </a:ext>
            </a:extLst>
          </p:cNvPr>
          <p:cNvSpPr>
            <a:spLocks noGrp="1"/>
          </p:cNvSpPr>
          <p:nvPr>
            <p:ph type="title"/>
          </p:nvPr>
        </p:nvSpPr>
        <p:spPr/>
        <p:txBody>
          <a:bodyPr/>
          <a:lstStyle/>
          <a:p>
            <a:r>
              <a:rPr lang="en-US" dirty="0"/>
              <a:t>Software engineering</a:t>
            </a:r>
          </a:p>
        </p:txBody>
      </p:sp>
      <p:sp>
        <p:nvSpPr>
          <p:cNvPr id="3" name="Content Placeholder 2">
            <a:extLst>
              <a:ext uri="{FF2B5EF4-FFF2-40B4-BE49-F238E27FC236}">
                <a16:creationId xmlns:a16="http://schemas.microsoft.com/office/drawing/2014/main" id="{E5C2A2BF-03C0-4781-BBEA-0D5F2EACB9EE}"/>
              </a:ext>
            </a:extLst>
          </p:cNvPr>
          <p:cNvSpPr>
            <a:spLocks noGrp="1"/>
          </p:cNvSpPr>
          <p:nvPr>
            <p:ph idx="1"/>
          </p:nvPr>
        </p:nvSpPr>
        <p:spPr/>
        <p:txBody>
          <a:bodyPr/>
          <a:lstStyle/>
          <a:p>
            <a:r>
              <a:rPr lang="en-US" dirty="0"/>
              <a:t>One version of the waterfall model of software engineering follows </a:t>
            </a:r>
            <a:r>
              <a:rPr lang="en-US" dirty="0" err="1"/>
              <a:t>Pólya's</a:t>
            </a:r>
            <a:r>
              <a:rPr lang="en-US" dirty="0"/>
              <a:t> problem-solving steps:</a:t>
            </a:r>
          </a:p>
          <a:p>
            <a:pPr marL="971550" lvl="1" indent="-514350">
              <a:buFont typeface="+mj-lt"/>
              <a:buAutoNum type="arabicPeriod"/>
            </a:pPr>
            <a:r>
              <a:rPr lang="en-US" dirty="0"/>
              <a:t>Understand the problem</a:t>
            </a:r>
          </a:p>
          <a:p>
            <a:pPr marL="971550" lvl="1" indent="-514350">
              <a:buFont typeface="+mj-lt"/>
              <a:buAutoNum type="arabicPeriod"/>
            </a:pPr>
            <a:r>
              <a:rPr lang="en-US" dirty="0"/>
              <a:t>Write an algorithm (Make a plan)</a:t>
            </a:r>
          </a:p>
          <a:p>
            <a:pPr marL="971550" lvl="1" indent="-514350">
              <a:buFont typeface="+mj-lt"/>
              <a:buAutoNum type="arabicPeriod"/>
            </a:pPr>
            <a:r>
              <a:rPr lang="en-US" dirty="0"/>
              <a:t>Turn the algorithm into code (Execute the plan)</a:t>
            </a:r>
          </a:p>
          <a:p>
            <a:pPr marL="971550" lvl="1" indent="-514350">
              <a:buFont typeface="+mj-lt"/>
              <a:buAutoNum type="arabicPeriod"/>
            </a:pPr>
            <a:r>
              <a:rPr lang="en-US" dirty="0"/>
              <a:t>Test and debug (Look back and reflect)</a:t>
            </a:r>
          </a:p>
          <a:p>
            <a:endParaRPr lang="en-US" dirty="0"/>
          </a:p>
        </p:txBody>
      </p:sp>
    </p:spTree>
    <p:extLst>
      <p:ext uri="{BB962C8B-B14F-4D97-AF65-F5344CB8AC3E}">
        <p14:creationId xmlns:p14="http://schemas.microsoft.com/office/powerpoint/2010/main" val="241388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F5E52-F0A5-4FB2-8DC4-03482EEA33FC}"/>
              </a:ext>
            </a:extLst>
          </p:cNvPr>
          <p:cNvSpPr>
            <a:spLocks noGrp="1"/>
          </p:cNvSpPr>
          <p:nvPr>
            <p:ph type="title"/>
          </p:nvPr>
        </p:nvSpPr>
        <p:spPr/>
        <p:txBody>
          <a:bodyPr/>
          <a:lstStyle/>
          <a:p>
            <a:r>
              <a:rPr lang="en-US" dirty="0"/>
              <a:t>Problem-solving strategies</a:t>
            </a:r>
          </a:p>
        </p:txBody>
      </p:sp>
      <p:sp>
        <p:nvSpPr>
          <p:cNvPr id="3" name="Content Placeholder 2">
            <a:extLst>
              <a:ext uri="{FF2B5EF4-FFF2-40B4-BE49-F238E27FC236}">
                <a16:creationId xmlns:a16="http://schemas.microsoft.com/office/drawing/2014/main" id="{CFA6A899-821A-488D-B05B-91C7F7858CBC}"/>
              </a:ext>
            </a:extLst>
          </p:cNvPr>
          <p:cNvSpPr>
            <a:spLocks noGrp="1"/>
          </p:cNvSpPr>
          <p:nvPr>
            <p:ph idx="1"/>
          </p:nvPr>
        </p:nvSpPr>
        <p:spPr/>
        <p:txBody>
          <a:bodyPr/>
          <a:lstStyle/>
          <a:p>
            <a:r>
              <a:rPr lang="en-US" dirty="0"/>
              <a:t>The book gives three problem-solving strategies that can be useful for finding general solutions to all kinds of problems:</a:t>
            </a:r>
          </a:p>
          <a:p>
            <a:pPr lvl="1"/>
            <a:r>
              <a:rPr lang="en-US" b="1" dirty="0"/>
              <a:t>Simplification:</a:t>
            </a:r>
            <a:r>
              <a:rPr lang="en-US" dirty="0"/>
              <a:t> Take a complicated example and turn it into a simpler, smaller example when checking a solution</a:t>
            </a:r>
          </a:p>
          <a:p>
            <a:pPr lvl="1"/>
            <a:r>
              <a:rPr lang="en-US" b="1" dirty="0"/>
              <a:t>Generalization:</a:t>
            </a:r>
            <a:r>
              <a:rPr lang="en-US" dirty="0"/>
              <a:t> Sort of the opposite, use lots of examples and try to find a pattern</a:t>
            </a:r>
          </a:p>
          <a:p>
            <a:pPr lvl="1"/>
            <a:r>
              <a:rPr lang="en-US" b="1" dirty="0"/>
              <a:t>Representation:</a:t>
            </a:r>
            <a:r>
              <a:rPr lang="en-US" dirty="0"/>
              <a:t> Find a good way to visualize the problem, maybe with diagrams, graphs, or mathematical notation</a:t>
            </a:r>
          </a:p>
        </p:txBody>
      </p:sp>
    </p:spTree>
    <p:extLst>
      <p:ext uri="{BB962C8B-B14F-4D97-AF65-F5344CB8AC3E}">
        <p14:creationId xmlns:p14="http://schemas.microsoft.com/office/powerpoint/2010/main" val="314433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754BBB-5DB0-4421-8765-0FDB7EA01FFA}"/>
              </a:ext>
            </a:extLst>
          </p:cNvPr>
          <p:cNvSpPr>
            <a:spLocks noGrp="1"/>
          </p:cNvSpPr>
          <p:nvPr>
            <p:ph type="title"/>
          </p:nvPr>
        </p:nvSpPr>
        <p:spPr/>
        <p:txBody>
          <a:bodyPr/>
          <a:lstStyle/>
          <a:p>
            <a:r>
              <a:rPr lang="en-US" dirty="0"/>
              <a:t>A Brief Taste of IDLE</a:t>
            </a:r>
          </a:p>
        </p:txBody>
      </p:sp>
      <p:sp>
        <p:nvSpPr>
          <p:cNvPr id="5" name="Text Placeholder 4">
            <a:extLst>
              <a:ext uri="{FF2B5EF4-FFF2-40B4-BE49-F238E27FC236}">
                <a16:creationId xmlns:a16="http://schemas.microsoft.com/office/drawing/2014/main" id="{82D3FB04-A4E6-43A0-AD3C-0955E5C2E2B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1069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6" name="Chart 5">
            <a:extLst>
              <a:ext uri="{FF2B5EF4-FFF2-40B4-BE49-F238E27FC236}">
                <a16:creationId xmlns:a16="http://schemas.microsoft.com/office/drawing/2014/main" id="{E5EFC704-A425-4485-B8C9-B37C4F5EFCA1}"/>
              </a:ext>
            </a:extLst>
          </p:cNvPr>
          <p:cNvGraphicFramePr/>
          <p:nvPr>
            <p:extLst>
              <p:ext uri="{D42A27DB-BD31-4B8C-83A1-F6EECF244321}">
                <p14:modId xmlns:p14="http://schemas.microsoft.com/office/powerpoint/2010/main" val="3957687571"/>
              </p:ext>
            </p:extLst>
          </p:nvPr>
        </p:nvGraphicFramePr>
        <p:xfrm>
          <a:off x="457200" y="1439333"/>
          <a:ext cx="10515600" cy="541866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Overview of Python</a:t>
            </a:r>
          </a:p>
        </p:txBody>
      </p:sp>
    </p:spTree>
    <p:extLst>
      <p:ext uri="{BB962C8B-B14F-4D97-AF65-F5344CB8AC3E}">
        <p14:creationId xmlns:p14="http://schemas.microsoft.com/office/powerpoint/2010/main" val="341315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Read Chapter 1</a:t>
            </a:r>
          </a:p>
          <a:p>
            <a:r>
              <a:rPr lang="en-US" dirty="0"/>
              <a:t>I recommend installing Python on your computer</a:t>
            </a:r>
          </a:p>
          <a:p>
            <a:pPr lvl="1"/>
            <a:r>
              <a:rPr lang="en-US" dirty="0"/>
              <a:t>Available for free here: </a:t>
            </a:r>
            <a:r>
              <a:rPr lang="en-US" dirty="0">
                <a:hlinkClick r:id="rId2"/>
              </a:rPr>
              <a:t>https://www.python.org/downloads/</a:t>
            </a:r>
            <a:endParaRPr lang="en-US" dirty="0"/>
          </a:p>
          <a:p>
            <a:pPr lvl="1"/>
            <a:r>
              <a:rPr lang="en-US" dirty="0"/>
              <a:t>You should always be able to use the lab, but it's good to have a backup option</a:t>
            </a:r>
          </a:p>
          <a:p>
            <a:pPr lvl="1"/>
            <a:r>
              <a:rPr lang="en-US" dirty="0"/>
              <a:t>Come to office hours if you need assistance!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State your name, and give the salutation you would prefer: Mr., Ms., or another</a:t>
            </a:r>
          </a:p>
          <a:p>
            <a:r>
              <a:rPr lang="en-US" dirty="0"/>
              <a:t>What's the purpose of this class?</a:t>
            </a:r>
          </a:p>
          <a:p>
            <a:r>
              <a:rPr lang="en-US" dirty="0"/>
              <a:t>What do you want to get out of it?</a:t>
            </a:r>
          </a:p>
          <a:p>
            <a:r>
              <a:rPr lang="en-US" dirty="0"/>
              <a:t>Do you want to be here?</a:t>
            </a:r>
          </a:p>
          <a:p>
            <a:r>
              <a:rPr lang="en-US" dirty="0"/>
              <a:t>Have you programmed  before?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Textbook</a:t>
            </a:r>
          </a:p>
        </p:txBody>
      </p:sp>
      <p:sp>
        <p:nvSpPr>
          <p:cNvPr id="3" name="Content Placeholder 2"/>
          <p:cNvSpPr>
            <a:spLocks noGrp="1"/>
          </p:cNvSpPr>
          <p:nvPr>
            <p:ph idx="1"/>
          </p:nvPr>
        </p:nvSpPr>
        <p:spPr>
          <a:xfrm>
            <a:off x="609600" y="1775192"/>
            <a:ext cx="7543800" cy="4625609"/>
          </a:xfrm>
        </p:spPr>
        <p:txBody>
          <a:bodyPr>
            <a:normAutofit/>
          </a:bodyPr>
          <a:lstStyle/>
          <a:p>
            <a:r>
              <a:rPr lang="en-US" dirty="0"/>
              <a:t>Bradley N. Miller, David L. </a:t>
            </a:r>
            <a:r>
              <a:rPr lang="en-US" dirty="0" err="1"/>
              <a:t>Ranum</a:t>
            </a:r>
            <a:r>
              <a:rPr lang="en-US" dirty="0"/>
              <a:t>, and Julie Anderson</a:t>
            </a:r>
          </a:p>
          <a:p>
            <a:r>
              <a:rPr lang="en-US" b="1" i="1" dirty="0"/>
              <a:t>Python Programming in Context</a:t>
            </a:r>
          </a:p>
          <a:p>
            <a:r>
              <a:rPr lang="en-US" dirty="0"/>
              <a:t>3</a:t>
            </a:r>
            <a:r>
              <a:rPr lang="en-US" baseline="30000" dirty="0"/>
              <a:t>rd</a:t>
            </a:r>
            <a:r>
              <a:rPr lang="en-US" dirty="0"/>
              <a:t> Edition, 2019, Jones &amp; Bartlett Learning</a:t>
            </a:r>
          </a:p>
          <a:p>
            <a:r>
              <a:rPr lang="en-US" dirty="0"/>
              <a:t>ISBN-10: 1284175553</a:t>
            </a:r>
          </a:p>
          <a:p>
            <a:r>
              <a:rPr lang="en-US" dirty="0"/>
              <a:t>ISBN-13: 978-1284175554 </a:t>
            </a:r>
          </a:p>
        </p:txBody>
      </p:sp>
      <p:pic>
        <p:nvPicPr>
          <p:cNvPr id="6" name="Picture 5" descr="https://m.media-amazon.com/images/I/51HlgdBVyXL._SX402_BO1,204,203,200_.jpg">
            <a:extLst>
              <a:ext uri="{FF2B5EF4-FFF2-40B4-BE49-F238E27FC236}">
                <a16:creationId xmlns:a16="http://schemas.microsoft.com/office/drawing/2014/main" id="{7F21E677-C993-468D-8A04-C5FF6B566A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63000" y="2667000"/>
            <a:ext cx="2614387" cy="3236912"/>
          </a:xfrm>
          <a:prstGeom prst="rect">
            <a:avLst/>
          </a:prstGeom>
          <a:noFill/>
          <a:ln>
            <a:noFill/>
          </a:ln>
          <a:effectLst>
            <a:outerShdw blurRad="292100" dist="139700" dir="2700000" algn="tl" rotWithShape="0">
              <a:prstClr val="black">
                <a:alpha val="65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about the book…</a:t>
            </a:r>
          </a:p>
        </p:txBody>
      </p:sp>
      <p:sp>
        <p:nvSpPr>
          <p:cNvPr id="3" name="Content Placeholder 2"/>
          <p:cNvSpPr>
            <a:spLocks noGrp="1"/>
          </p:cNvSpPr>
          <p:nvPr>
            <p:ph idx="1"/>
          </p:nvPr>
        </p:nvSpPr>
        <p:spPr/>
        <p:txBody>
          <a:bodyPr>
            <a:normAutofit/>
          </a:bodyPr>
          <a:lstStyle/>
          <a:p>
            <a:r>
              <a:rPr lang="en-US" dirty="0"/>
              <a:t>You absolutely need to read the book</a:t>
            </a:r>
          </a:p>
          <a:p>
            <a:r>
              <a:rPr lang="en-US" dirty="0"/>
              <a:t>However, computer science is very much an applied science</a:t>
            </a:r>
          </a:p>
          <a:p>
            <a:r>
              <a:rPr lang="en-US" dirty="0"/>
              <a:t>Reading the book is </a:t>
            </a:r>
            <a:r>
              <a:rPr lang="en-US" b="1" dirty="0"/>
              <a:t>not</a:t>
            </a:r>
            <a:r>
              <a:rPr lang="en-US" dirty="0"/>
              <a:t> enough</a:t>
            </a:r>
          </a:p>
          <a:p>
            <a:r>
              <a:rPr lang="en-US" dirty="0"/>
              <a:t>You should be programming every day (or maybe every other day) to master the concepts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focus</a:t>
            </a:r>
          </a:p>
        </p:txBody>
      </p:sp>
      <p:sp>
        <p:nvSpPr>
          <p:cNvPr id="3" name="Content Placeholder 2"/>
          <p:cNvSpPr>
            <a:spLocks noGrp="1"/>
          </p:cNvSpPr>
          <p:nvPr>
            <p:ph idx="1"/>
          </p:nvPr>
        </p:nvSpPr>
        <p:spPr/>
        <p:txBody>
          <a:bodyPr numCol="2">
            <a:normAutofit fontScale="85000" lnSpcReduction="20000"/>
          </a:bodyPr>
          <a:lstStyle/>
          <a:p>
            <a:r>
              <a:rPr lang="en-US" dirty="0"/>
              <a:t>Problem solving</a:t>
            </a:r>
          </a:p>
          <a:p>
            <a:endParaRPr lang="en-US" dirty="0"/>
          </a:p>
          <a:p>
            <a:r>
              <a:rPr lang="en-US" dirty="0"/>
              <a:t>Applications:</a:t>
            </a:r>
          </a:p>
          <a:p>
            <a:pPr lvl="1"/>
            <a:r>
              <a:rPr lang="en-US" dirty="0"/>
              <a:t>Image processing</a:t>
            </a:r>
          </a:p>
          <a:p>
            <a:pPr lvl="1"/>
            <a:r>
              <a:rPr lang="en-US" dirty="0"/>
              <a:t>Data processing</a:t>
            </a:r>
          </a:p>
          <a:p>
            <a:pPr lvl="1"/>
            <a:r>
              <a:rPr lang="en-US" dirty="0"/>
              <a:t>Simulation</a:t>
            </a:r>
          </a:p>
          <a:p>
            <a:pPr lvl="1"/>
            <a:r>
              <a:rPr lang="en-US" dirty="0"/>
              <a:t>Event-driven programming</a:t>
            </a:r>
          </a:p>
          <a:p>
            <a:endParaRPr lang="en-US" dirty="0"/>
          </a:p>
          <a:p>
            <a:endParaRPr lang="en-US" dirty="0"/>
          </a:p>
          <a:p>
            <a:endParaRPr lang="en-US" dirty="0"/>
          </a:p>
          <a:p>
            <a:endParaRPr lang="en-US" dirty="0"/>
          </a:p>
          <a:p>
            <a:endParaRPr lang="en-US" dirty="0"/>
          </a:p>
          <a:p>
            <a:endParaRPr lang="en-US" dirty="0"/>
          </a:p>
          <a:p>
            <a:r>
              <a:rPr lang="en-US" dirty="0"/>
              <a:t>Features of Python:</a:t>
            </a:r>
          </a:p>
          <a:p>
            <a:pPr lvl="1"/>
            <a:r>
              <a:rPr lang="en-US" dirty="0"/>
              <a:t>Numbers</a:t>
            </a:r>
          </a:p>
          <a:p>
            <a:pPr lvl="1"/>
            <a:r>
              <a:rPr lang="en-US" dirty="0"/>
              <a:t>Functions</a:t>
            </a:r>
          </a:p>
          <a:p>
            <a:pPr lvl="1"/>
            <a:r>
              <a:rPr lang="en-US" dirty="0"/>
              <a:t>Strings</a:t>
            </a:r>
          </a:p>
          <a:p>
            <a:pPr lvl="1"/>
            <a:r>
              <a:rPr lang="en-US" dirty="0"/>
              <a:t>Collections</a:t>
            </a:r>
          </a:p>
          <a:p>
            <a:pPr lvl="1"/>
            <a:r>
              <a:rPr lang="en-US" dirty="0"/>
              <a:t>Files</a:t>
            </a:r>
          </a:p>
          <a:p>
            <a:pPr lvl="1"/>
            <a:r>
              <a:rPr lang="en-US" dirty="0"/>
              <a:t>Iteration</a:t>
            </a:r>
          </a:p>
          <a:p>
            <a:pPr lvl="1"/>
            <a:r>
              <a:rPr lang="en-US" dirty="0"/>
              <a:t>Regular expressions</a:t>
            </a:r>
          </a:p>
          <a:p>
            <a:pPr lvl="1"/>
            <a:r>
              <a:rPr lang="en-US" dirty="0"/>
              <a:t>Recursion</a:t>
            </a:r>
          </a:p>
          <a:p>
            <a:pPr lvl="1"/>
            <a:r>
              <a:rPr lang="en-US" dirty="0"/>
              <a:t>Classes and objects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fade">
                                      <p:cBhvr>
                                        <p:cTn id="47" dur="500"/>
                                        <p:tgtEl>
                                          <p:spTgt spid="3">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fade">
                                      <p:cBhvr>
                                        <p:cTn id="52" dur="500"/>
                                        <p:tgtEl>
                                          <p:spTgt spid="3">
                                            <p:txEl>
                                              <p:pRg st="16" end="1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7" end="17"/>
                                            </p:txEl>
                                          </p:spTgt>
                                        </p:tgtEl>
                                        <p:attrNameLst>
                                          <p:attrName>style.visibility</p:attrName>
                                        </p:attrNameLst>
                                      </p:cBhvr>
                                      <p:to>
                                        <p:strVal val="visible"/>
                                      </p:to>
                                    </p:set>
                                    <p:animEffect transition="in" filter="fade">
                                      <p:cBhvr>
                                        <p:cTn id="57" dur="500"/>
                                        <p:tgtEl>
                                          <p:spTgt spid="3">
                                            <p:txEl>
                                              <p:pRg st="17" end="1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8" end="18"/>
                                            </p:txEl>
                                          </p:spTgt>
                                        </p:tgtEl>
                                        <p:attrNameLst>
                                          <p:attrName>style.visibility</p:attrName>
                                        </p:attrNameLst>
                                      </p:cBhvr>
                                      <p:to>
                                        <p:strVal val="visible"/>
                                      </p:to>
                                    </p:set>
                                    <p:animEffect transition="in" filter="fade">
                                      <p:cBhvr>
                                        <p:cTn id="62" dur="500"/>
                                        <p:tgtEl>
                                          <p:spTgt spid="3">
                                            <p:txEl>
                                              <p:pRg st="18" end="1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animEffect transition="in" filter="fade">
                                      <p:cBhvr>
                                        <p:cTn id="67" dur="500"/>
                                        <p:tgtEl>
                                          <p:spTgt spid="3">
                                            <p:txEl>
                                              <p:pRg st="19" end="19"/>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20" end="20"/>
                                            </p:txEl>
                                          </p:spTgt>
                                        </p:tgtEl>
                                        <p:attrNameLst>
                                          <p:attrName>style.visibility</p:attrName>
                                        </p:attrNameLst>
                                      </p:cBhvr>
                                      <p:to>
                                        <p:strVal val="visible"/>
                                      </p:to>
                                    </p:set>
                                    <p:animEffect transition="in" filter="fade">
                                      <p:cBhvr>
                                        <p:cTn id="72" dur="500"/>
                                        <p:tgtEl>
                                          <p:spTgt spid="3">
                                            <p:txEl>
                                              <p:pRg st="20" end="2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21" end="21"/>
                                            </p:txEl>
                                          </p:spTgt>
                                        </p:tgtEl>
                                        <p:attrNameLst>
                                          <p:attrName>style.visibility</p:attrName>
                                        </p:attrNameLst>
                                      </p:cBhvr>
                                      <p:to>
                                        <p:strVal val="visible"/>
                                      </p:to>
                                    </p:set>
                                    <p:animEffect transition="in" filter="fade">
                                      <p:cBhvr>
                                        <p:cTn id="77" dur="500"/>
                                        <p:tgtEl>
                                          <p:spTgt spid="3">
                                            <p:txEl>
                                              <p:pRg st="21" end="2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22" end="22"/>
                                            </p:txEl>
                                          </p:spTgt>
                                        </p:tgtEl>
                                        <p:attrNameLst>
                                          <p:attrName>style.visibility</p:attrName>
                                        </p:attrNameLst>
                                      </p:cBhvr>
                                      <p:to>
                                        <p:strVal val="visible"/>
                                      </p:to>
                                    </p:set>
                                    <p:animEffect transition="in" filter="fade">
                                      <p:cBhvr>
                                        <p:cTn id="82" dur="500"/>
                                        <p:tgtEl>
                                          <p:spTgt spid="3">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3112</TotalTime>
  <Words>1687</Words>
  <Application>Microsoft Office PowerPoint</Application>
  <PresentationFormat>Widescreen</PresentationFormat>
  <Paragraphs>322</Paragraphs>
  <Slides>42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Calibri</vt:lpstr>
      <vt:lpstr>Corbel</vt:lpstr>
      <vt:lpstr>Courier New</vt:lpstr>
      <vt:lpstr>Times New Roman</vt:lpstr>
      <vt:lpstr>Wingdings</vt:lpstr>
      <vt:lpstr>Wingdings 2</vt:lpstr>
      <vt:lpstr>Wingdings 3</vt:lpstr>
      <vt:lpstr>Module</vt:lpstr>
      <vt:lpstr>COMP 1800</vt:lpstr>
      <vt:lpstr>Who am I?</vt:lpstr>
      <vt:lpstr>How can you reach me?</vt:lpstr>
      <vt:lpstr>Who are you?</vt:lpstr>
      <vt:lpstr>Why are we here?</vt:lpstr>
      <vt:lpstr>Course Overview</vt:lpstr>
      <vt:lpstr>Textbook</vt:lpstr>
      <vt:lpstr>A note about the book…</vt:lpstr>
      <vt:lpstr>Course focus</vt:lpstr>
      <vt:lpstr>More information</vt:lpstr>
      <vt:lpstr>Assignments</vt:lpstr>
      <vt:lpstr>Ten assignments</vt:lpstr>
      <vt:lpstr>Turning in assignments</vt:lpstr>
      <vt:lpstr>Quizzes</vt:lpstr>
      <vt:lpstr>Pop Quizzes</vt:lpstr>
      <vt:lpstr>Exams</vt:lpstr>
      <vt:lpstr>Exams</vt:lpstr>
      <vt:lpstr>Exam format</vt:lpstr>
      <vt:lpstr>Course Schedule</vt:lpstr>
      <vt:lpstr>Tentative schedule</vt:lpstr>
      <vt:lpstr>Policies</vt:lpstr>
      <vt:lpstr>Grading breakdown</vt:lpstr>
      <vt:lpstr>Grading scale</vt:lpstr>
      <vt:lpstr>Attendance</vt:lpstr>
      <vt:lpstr>R-E-S-P-E-C-T</vt:lpstr>
      <vt:lpstr>Computer usage</vt:lpstr>
      <vt:lpstr>Academic dishonesty</vt:lpstr>
      <vt:lpstr>Programming assignments</vt:lpstr>
      <vt:lpstr>Disability Services</vt:lpstr>
      <vt:lpstr>A Taste of the Course</vt:lpstr>
      <vt:lpstr>What is this course about?</vt:lpstr>
      <vt:lpstr>Things to remember about computers</vt:lpstr>
      <vt:lpstr>Problem solving</vt:lpstr>
      <vt:lpstr>Applying Pólya's problem solving method</vt:lpstr>
      <vt:lpstr>Solving problems with computers</vt:lpstr>
      <vt:lpstr>Algorithms</vt:lpstr>
      <vt:lpstr>Software engineering</vt:lpstr>
      <vt:lpstr>Problem-solving strategies</vt:lpstr>
      <vt:lpstr>A Brief Taste of IDLE</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272</cp:revision>
  <dcterms:created xsi:type="dcterms:W3CDTF">2009-08-24T20:26:10Z</dcterms:created>
  <dcterms:modified xsi:type="dcterms:W3CDTF">2023-08-21T19:56:51Z</dcterms:modified>
</cp:coreProperties>
</file>